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8" r:id="rId5"/>
    <p:sldId id="260" r:id="rId6"/>
    <p:sldId id="261" r:id="rId7"/>
    <p:sldId id="262" r:id="rId8"/>
    <p:sldId id="265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A54CA-D823-4EF9-8CC4-BDFDBA416DD1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5F1F8-90C6-4163-9DCA-E2728693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2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5F1F8-90C6-4163-9DCA-E27286932B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40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84F8D-A667-4C71-B43B-3735F2D13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9CAFF-78BC-4859-B3A8-F50818C90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B04B0-812D-4A69-8AEC-13CCCD3B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F18-2C63-463C-B511-9DCC1289E9B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5B7CA-6B59-4C28-A57C-683BB9E5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EFA6F-6CA8-4540-A34D-5099929E5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BB46-4EA4-4585-8FDB-2EB5B97C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4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A9B70-4D71-46B3-A761-DF1F7D18A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C09634-F7A4-4692-B401-0AD3F1EDF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0D2D8-61FD-4DED-9E77-1605A9BEF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F18-2C63-463C-B511-9DCC1289E9B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CA796-F053-4454-8CDF-E0EBFB1F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4627C-563C-4A5A-B106-F93FEE8A9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BB46-4EA4-4585-8FDB-2EB5B97C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1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64CCBB-3F16-499C-BF61-D5212FB1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2844D-14DA-40AC-928D-5E0F7173E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D5081-C44C-4B09-A28B-ADEE5172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F18-2C63-463C-B511-9DCC1289E9B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478B7-C814-4AF3-94B0-B806D17B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C787D-4E09-4383-9B43-64A2245D5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BB46-4EA4-4585-8FDB-2EB5B97C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7DB9B-B949-41BD-B614-532AC0E0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A23AA-8C47-4568-8F3A-16B0FA830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43C32-FD0D-4BAA-BAD0-6B3569042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F18-2C63-463C-B511-9DCC1289E9B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9EAFF-6517-4540-8E62-B43C5EAC7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E43BA-97A5-4A6A-9021-92FD5D2D1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BB46-4EA4-4585-8FDB-2EB5B97C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8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F7788-D1A8-4171-9604-3BA205A6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EE652-3326-43B7-BD83-975EC8C6D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1B7BD-0D87-40C6-B711-212CC2249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F18-2C63-463C-B511-9DCC1289E9B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73CD1-93A4-4CF8-8244-845A2D36D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D662A-926E-441F-98BA-602F9720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BB46-4EA4-4585-8FDB-2EB5B97C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6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9AFC8-3F61-45DD-A600-F922D402C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6112C-91D6-46DE-8D02-4FCC68425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2BAFC-4BDE-4BC6-BC31-FCD12149D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2AE3E-9E3F-45A6-B932-10641AB9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F18-2C63-463C-B511-9DCC1289E9B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8F436-3591-4CF8-9CCC-A16DE2C8F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192B5-B5CC-40DE-9CCA-99555DA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BB46-4EA4-4585-8FDB-2EB5B97C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3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2EA9-33A8-42A4-9824-1E067B55F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088A2-1FFB-48E1-B6BF-AF32B0F7E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C7D8C-EBD1-46FA-BBA7-2DF10F683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6C93B-C0F5-47DC-88FF-F001E6F9D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633156-5FFC-400C-A084-A0855082E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66087-B4FC-4B12-AEEF-491784224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F18-2C63-463C-B511-9DCC1289E9B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443586-7B1B-44B2-BF75-14477A833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3AA1EA-A17F-4FEA-AB26-F878AD91E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BB46-4EA4-4585-8FDB-2EB5B97C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0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9B426-FA8F-4AA4-A4DE-F9918D6B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426D28-304F-4185-BBCC-F5593A898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F18-2C63-463C-B511-9DCC1289E9B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C46CA9-4E0A-4071-B4AC-7F21FBAE3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E1BE9-2C92-4D2F-9CA9-F0BF5292C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BB46-4EA4-4585-8FDB-2EB5B97C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2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5FB979-848B-4CB7-A36B-64B41DC2D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F18-2C63-463C-B511-9DCC1289E9B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87A1E-EEFB-43A1-97A6-553F4DB0F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B5419-86CF-4A55-9A45-097D55A4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BB46-4EA4-4585-8FDB-2EB5B97C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9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D939-DC3E-4EF4-9B67-4464F6B58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5C13A-3156-4C03-BD04-8EBBDFF23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9A7CE-81A7-4B18-BD2C-BF0EA314E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9F7E2-D8F7-4EF3-B897-F150169AA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F18-2C63-463C-B511-9DCC1289E9B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DEB10-2C44-4A7A-BF04-F9A8CC1E2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5897E-AE98-4FE4-969B-9982DB7E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BB46-4EA4-4585-8FDB-2EB5B97C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2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8B6B4-CFBE-479E-8AEF-B5912E4D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D5B3F5-D8BA-453A-94FA-E61F7444E1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3CEA1-CF96-4B3A-A1FD-730D15F3D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7529B-FC57-45FA-BACA-EAE6C729A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F18-2C63-463C-B511-9DCC1289E9B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18DEC-3721-4FCB-B886-0A9E4230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CAB2C-3A44-4993-930B-9A2B9C425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BB46-4EA4-4585-8FDB-2EB5B97C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8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ADCC0E-67AA-4B24-949A-1547E170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EE693-8EF8-4239-89F1-7DB7A848C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266D5-B890-46E5-87D8-44B1580D2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98F18-2C63-463C-B511-9DCC1289E9B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3EF88-EB65-4E9F-AA14-D974D9DB3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3E66D-315D-4166-8E17-A586A6F7C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0BB46-4EA4-4585-8FDB-2EB5B97C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6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microsoft.com/office/2007/relationships/hdphoto" Target="../media/hdphoto3.wdp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D8E7C-C03F-400E-BB2B-148DC9B0F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ML Design Pattern:</a:t>
            </a:r>
            <a:br>
              <a:rPr lang="en-US" dirty="0"/>
            </a:br>
            <a:r>
              <a:rPr lang="en-US" dirty="0"/>
              <a:t>Corpus Centric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B66E4-3DEC-4F2E-A9D8-F285B3D44F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Computer Vision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08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F3364-BBCD-49E4-B9DD-4049DD6ED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r>
              <a:rPr lang="en-US" dirty="0"/>
              <a:t>Evolving a Corpus Based System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BF0498-4E16-44E8-A4C0-EEA6582FA726}"/>
              </a:ext>
            </a:extLst>
          </p:cNvPr>
          <p:cNvSpPr/>
          <p:nvPr/>
        </p:nvSpPr>
        <p:spPr>
          <a:xfrm>
            <a:off x="571500" y="2921000"/>
            <a:ext cx="2184400" cy="21463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EF68D2-3C7C-434C-B540-083EF93A6E6E}"/>
              </a:ext>
            </a:extLst>
          </p:cNvPr>
          <p:cNvSpPr/>
          <p:nvPr/>
        </p:nvSpPr>
        <p:spPr>
          <a:xfrm>
            <a:off x="3911600" y="2921000"/>
            <a:ext cx="2184400" cy="9302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F2AF7-9819-4217-AEB8-658F1D697192}"/>
              </a:ext>
            </a:extLst>
          </p:cNvPr>
          <p:cNvSpPr/>
          <p:nvPr/>
        </p:nvSpPr>
        <p:spPr>
          <a:xfrm>
            <a:off x="3911600" y="4117975"/>
            <a:ext cx="2184400" cy="9302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ADAE8-B322-480F-8CBE-9F3FFFB9D84D}"/>
              </a:ext>
            </a:extLst>
          </p:cNvPr>
          <p:cNvSpPr/>
          <p:nvPr/>
        </p:nvSpPr>
        <p:spPr>
          <a:xfrm>
            <a:off x="7227738" y="2929625"/>
            <a:ext cx="2184400" cy="212725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5F32E4-89C3-45A4-AF30-9E65A58D7334}"/>
              </a:ext>
            </a:extLst>
          </p:cNvPr>
          <p:cNvSpPr txBox="1"/>
          <p:nvPr/>
        </p:nvSpPr>
        <p:spPr>
          <a:xfrm>
            <a:off x="573204" y="2920999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Collection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C857DC-94C9-4ECF-82DE-D559F1309A72}"/>
              </a:ext>
            </a:extLst>
          </p:cNvPr>
          <p:cNvSpPr txBox="1"/>
          <p:nvPr/>
        </p:nvSpPr>
        <p:spPr>
          <a:xfrm>
            <a:off x="3931502" y="2920999"/>
            <a:ext cx="1899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Party Scenarios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51BF3F-6088-479B-B3DF-F39A6B5FC172}"/>
              </a:ext>
            </a:extLst>
          </p:cNvPr>
          <p:cNvSpPr txBox="1"/>
          <p:nvPr/>
        </p:nvSpPr>
        <p:spPr>
          <a:xfrm>
            <a:off x="3931502" y="4117975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07823E-00DB-458E-978E-0A802F236F9B}"/>
              </a:ext>
            </a:extLst>
          </p:cNvPr>
          <p:cNvSpPr txBox="1"/>
          <p:nvPr/>
        </p:nvSpPr>
        <p:spPr>
          <a:xfrm>
            <a:off x="7183815" y="2932111"/>
            <a:ext cx="1920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Scenarios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B2BA940-3813-4AD0-A78E-BDA99AFB007F}"/>
              </a:ext>
            </a:extLst>
          </p:cNvPr>
          <p:cNvSpPr/>
          <p:nvPr/>
        </p:nvSpPr>
        <p:spPr>
          <a:xfrm>
            <a:off x="2820838" y="3174521"/>
            <a:ext cx="989162" cy="254479"/>
          </a:xfrm>
          <a:prstGeom prst="rightArrow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26BFF87-F1E5-4A70-B259-16FA5CB96AC4}"/>
              </a:ext>
            </a:extLst>
          </p:cNvPr>
          <p:cNvSpPr/>
          <p:nvPr/>
        </p:nvSpPr>
        <p:spPr>
          <a:xfrm>
            <a:off x="2802421" y="4455872"/>
            <a:ext cx="1034198" cy="254479"/>
          </a:xfrm>
          <a:prstGeom prst="rightArrow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B574F63-EA49-4FCB-9E15-275B3E6EB1B2}"/>
              </a:ext>
            </a:extLst>
          </p:cNvPr>
          <p:cNvSpPr/>
          <p:nvPr/>
        </p:nvSpPr>
        <p:spPr>
          <a:xfrm>
            <a:off x="6149617" y="4455872"/>
            <a:ext cx="1034198" cy="254479"/>
          </a:xfrm>
          <a:prstGeom prst="rightArrow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7EB34F-A70D-42C7-A7EB-F39757282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505" y="3835720"/>
            <a:ext cx="323165" cy="3231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78E2DA-3E9D-449F-88A4-170E72DFE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" y="3510614"/>
            <a:ext cx="323165" cy="3231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C66681B-F6F5-4061-9BB5-ED6AC3BC7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1479" y="3877521"/>
            <a:ext cx="323165" cy="3231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60104B-E23F-42A6-9FF0-85ABEEA04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6265" y="3877520"/>
            <a:ext cx="323165" cy="3231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62701A1-88E8-4724-B916-7398263B1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6244" y="3528110"/>
            <a:ext cx="323165" cy="3231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A3E3B53-2DB0-49AA-9422-D005CB047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9523" y="3895017"/>
            <a:ext cx="323165" cy="3231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121757-8DEE-4729-BF00-C56FDCCF5D2C}"/>
              </a:ext>
            </a:extLst>
          </p:cNvPr>
          <p:cNvSpPr txBox="1"/>
          <p:nvPr/>
        </p:nvSpPr>
        <p:spPr>
          <a:xfrm>
            <a:off x="1465435" y="1295400"/>
            <a:ext cx="38846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Model Change affects Scenario success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- New mistakes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- Control forcefulness / frequency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- Joint release to manage coupling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3F1B5E-C59E-43F8-9D98-DA809FB93926}"/>
              </a:ext>
            </a:extLst>
          </p:cNvPr>
          <p:cNvCxnSpPr>
            <a:stCxn id="21" idx="0"/>
            <a:endCxn id="5" idx="2"/>
          </p:cNvCxnSpPr>
          <p:nvPr/>
        </p:nvCxnSpPr>
        <p:spPr>
          <a:xfrm flipV="1">
            <a:off x="1787826" y="2495729"/>
            <a:ext cx="1619936" cy="10323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5E7035-CFB4-4F0F-8A22-FA93689AA953}"/>
              </a:ext>
            </a:extLst>
          </p:cNvPr>
          <p:cNvCxnSpPr>
            <a:stCxn id="5" idx="2"/>
          </p:cNvCxnSpPr>
          <p:nvPr/>
        </p:nvCxnSpPr>
        <p:spPr>
          <a:xfrm>
            <a:off x="3407762" y="2495729"/>
            <a:ext cx="1178100" cy="93327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49C9014E-7D69-4C5E-A34B-4ED888FB4B03}"/>
              </a:ext>
            </a:extLst>
          </p:cNvPr>
          <p:cNvSpPr/>
          <p:nvPr/>
        </p:nvSpPr>
        <p:spPr>
          <a:xfrm>
            <a:off x="2799823" y="4450010"/>
            <a:ext cx="4383992" cy="254479"/>
          </a:xfrm>
          <a:prstGeom prst="rightArrow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8789E6-9E87-4298-AAED-D509E29E5F15}"/>
              </a:ext>
            </a:extLst>
          </p:cNvPr>
          <p:cNvSpPr txBox="1"/>
          <p:nvPr/>
        </p:nvSpPr>
        <p:spPr>
          <a:xfrm>
            <a:off x="6200588" y="1293962"/>
            <a:ext cx="38846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Model Change affects Scenario success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- Break 3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party scenarios (?)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- Ongoing cost to 3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parties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- Or maybe 3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parties don’t care…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1DA2F83-8042-4DDD-8C82-5159F9FC89D6}"/>
              </a:ext>
            </a:extLst>
          </p:cNvPr>
          <p:cNvCxnSpPr>
            <a:cxnSpLocks/>
            <a:stCxn id="21" idx="1"/>
          </p:cNvCxnSpPr>
          <p:nvPr/>
        </p:nvCxnSpPr>
        <p:spPr>
          <a:xfrm flipV="1">
            <a:off x="1949409" y="2447200"/>
            <a:ext cx="4787821" cy="124249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3E55BD8-83A1-4E55-ADFA-53A1445A4877}"/>
              </a:ext>
            </a:extLst>
          </p:cNvPr>
          <p:cNvCxnSpPr>
            <a:cxnSpLocks/>
          </p:cNvCxnSpPr>
          <p:nvPr/>
        </p:nvCxnSpPr>
        <p:spPr>
          <a:xfrm>
            <a:off x="6737230" y="2445397"/>
            <a:ext cx="1150506" cy="8673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5094411-E13D-48AD-9E34-2B9C25BAA20E}"/>
              </a:ext>
            </a:extLst>
          </p:cNvPr>
          <p:cNvSpPr txBox="1"/>
          <p:nvPr/>
        </p:nvSpPr>
        <p:spPr>
          <a:xfrm>
            <a:off x="864854" y="5562600"/>
            <a:ext cx="2249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Versioning – depending on whose budget the models run in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EFAEC73-5B9F-4AC6-A90E-47CABA6FB33F}"/>
              </a:ext>
            </a:extLst>
          </p:cNvPr>
          <p:cNvCxnSpPr>
            <a:stCxn id="37" idx="3"/>
          </p:cNvCxnSpPr>
          <p:nvPr/>
        </p:nvCxnSpPr>
        <p:spPr>
          <a:xfrm flipV="1">
            <a:off x="3114192" y="5093545"/>
            <a:ext cx="797408" cy="6998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F1014E1-81C2-46CE-AFFB-BEA1B34A397C}"/>
              </a:ext>
            </a:extLst>
          </p:cNvPr>
          <p:cNvSpPr txBox="1"/>
          <p:nvPr/>
        </p:nvSpPr>
        <p:spPr>
          <a:xfrm>
            <a:off x="6487064" y="5134373"/>
            <a:ext cx="503355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Return the minimum info needed (quantize)</a:t>
            </a:r>
          </a:p>
          <a:p>
            <a:r>
              <a:rPr lang="en-US" sz="1400" dirty="0"/>
              <a:t>  &gt; Don’t expose raw probabilities:</a:t>
            </a:r>
          </a:p>
          <a:p>
            <a:r>
              <a:rPr lang="en-US" sz="1400" dirty="0"/>
              <a:t>      - Always use threshold, keep consistent over time</a:t>
            </a:r>
          </a:p>
          <a:p>
            <a:r>
              <a:rPr lang="en-US" sz="1400" dirty="0"/>
              <a:t>      - May use small set of thresholds for different confidence levels</a:t>
            </a:r>
          </a:p>
          <a:p>
            <a:r>
              <a:rPr lang="en-US" sz="1400" dirty="0"/>
              <a:t>  &gt; Don’t expose raw locations:</a:t>
            </a:r>
          </a:p>
          <a:p>
            <a:r>
              <a:rPr lang="en-US" sz="1400" dirty="0"/>
              <a:t>      - Instead of per-pixel location use lower resolution grid</a:t>
            </a:r>
          </a:p>
          <a:p>
            <a:r>
              <a:rPr lang="en-US" sz="1400" dirty="0"/>
              <a:t>      - Hide jitter via API (don’t make 3</a:t>
            </a:r>
            <a:r>
              <a:rPr lang="en-US" sz="1400" baseline="30000" dirty="0"/>
              <a:t>rd</a:t>
            </a:r>
            <a:r>
              <a:rPr lang="en-US" sz="1400" dirty="0"/>
              <a:t> party smooth)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0AD591E-1C79-4B39-B2A4-ABA350347BC2}"/>
              </a:ext>
            </a:extLst>
          </p:cNvPr>
          <p:cNvCxnSpPr>
            <a:cxnSpLocks/>
          </p:cNvCxnSpPr>
          <p:nvPr/>
        </p:nvCxnSpPr>
        <p:spPr>
          <a:xfrm flipH="1" flipV="1">
            <a:off x="5831126" y="5067300"/>
            <a:ext cx="655938" cy="1942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82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  <p:bldP spid="15" grpId="0"/>
      <p:bldP spid="4" grpId="0" animBg="1"/>
      <p:bldP spid="16" grpId="0" animBg="1"/>
      <p:bldP spid="25" grpId="0" animBg="1"/>
      <p:bldP spid="25" grpId="1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1B484-7AD2-49B0-BCD5-B1F55F913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Corpus Based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32E3E-4DCF-4836-85BF-A5B912A91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189" y="1825625"/>
            <a:ext cx="549502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When you can collect data</a:t>
            </a:r>
          </a:p>
          <a:p>
            <a:pPr lvl="1"/>
            <a:r>
              <a:rPr lang="en-US" dirty="0"/>
              <a:t>Stable Concepts</a:t>
            </a:r>
          </a:p>
          <a:p>
            <a:pPr lvl="1"/>
            <a:r>
              <a:rPr lang="en-US" dirty="0"/>
              <a:t>[ Can be combined with closed loop ]</a:t>
            </a:r>
          </a:p>
          <a:p>
            <a:endParaRPr lang="en-US" dirty="0"/>
          </a:p>
          <a:p>
            <a:r>
              <a:rPr lang="en-US" dirty="0"/>
              <a:t>When you have to collect data</a:t>
            </a:r>
          </a:p>
          <a:p>
            <a:pPr lvl="1"/>
            <a:r>
              <a:rPr lang="en-US" dirty="0"/>
              <a:t>No implicit labels possible</a:t>
            </a:r>
          </a:p>
          <a:p>
            <a:pPr lvl="1"/>
            <a:r>
              <a:rPr lang="en-US" dirty="0"/>
              <a:t>Privacy a key concern</a:t>
            </a:r>
          </a:p>
          <a:p>
            <a:pPr lvl="1"/>
            <a:r>
              <a:rPr lang="en-US" dirty="0"/>
              <a:t>Bootstrap a system’s quality</a:t>
            </a:r>
          </a:p>
          <a:p>
            <a:endParaRPr lang="en-US" dirty="0"/>
          </a:p>
          <a:p>
            <a:r>
              <a:rPr lang="en-US" dirty="0"/>
              <a:t>Data collection &amp; Labeling are key to success – manage &amp; invest in them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C4B09-CC03-456A-BA01-37B7047D1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9502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Other Learnings:</a:t>
            </a:r>
          </a:p>
          <a:p>
            <a:endParaRPr lang="en-US" dirty="0"/>
          </a:p>
          <a:p>
            <a:r>
              <a:rPr lang="en-US" dirty="0"/>
              <a:t>Model coupling must be managed</a:t>
            </a:r>
          </a:p>
          <a:p>
            <a:pPr lvl="1"/>
            <a:r>
              <a:rPr lang="en-US" dirty="0"/>
              <a:t>Complexity in development</a:t>
            </a:r>
          </a:p>
          <a:p>
            <a:pPr lvl="1"/>
            <a:r>
              <a:rPr lang="en-US" dirty="0"/>
              <a:t>Advantages in efficiency and team</a:t>
            </a:r>
          </a:p>
          <a:p>
            <a:pPr lvl="1"/>
            <a:endParaRPr lang="en-US" dirty="0"/>
          </a:p>
          <a:p>
            <a:r>
              <a:rPr lang="en-US" dirty="0"/>
              <a:t>Verifying machine learning systems requires drilling into subpopulations</a:t>
            </a:r>
          </a:p>
          <a:p>
            <a:endParaRPr lang="en-US" dirty="0"/>
          </a:p>
          <a:p>
            <a:r>
              <a:rPr lang="en-US" dirty="0"/>
              <a:t>Think about evolution and how you want to encapsulate information</a:t>
            </a:r>
          </a:p>
        </p:txBody>
      </p:sp>
    </p:spTree>
    <p:extLst>
      <p:ext uri="{BB962C8B-B14F-4D97-AF65-F5344CB8AC3E}">
        <p14:creationId xmlns:p14="http://schemas.microsoft.com/office/powerpoint/2010/main" val="175966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uction icon">
            <a:extLst>
              <a:ext uri="{FF2B5EF4-FFF2-40B4-BE49-F238E27FC236}">
                <a16:creationId xmlns:a16="http://schemas.microsoft.com/office/drawing/2014/main" id="{A57D9CB9-21C6-4CB4-8ECE-EC46F923C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pencilSize="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51" y="1521657"/>
            <a:ext cx="610009" cy="61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613FAC-48EB-4A30-9BB9-11C1F96D8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93"/>
            <a:ext cx="10515600" cy="733747"/>
          </a:xfrm>
        </p:spPr>
        <p:txBody>
          <a:bodyPr/>
          <a:lstStyle/>
          <a:p>
            <a:r>
              <a:rPr lang="en-US" dirty="0"/>
              <a:t>Corpus Centric Learning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6161A2-6A04-4717-B7F3-C56EDF698301}"/>
              </a:ext>
            </a:extLst>
          </p:cNvPr>
          <p:cNvSpPr/>
          <p:nvPr/>
        </p:nvSpPr>
        <p:spPr>
          <a:xfrm>
            <a:off x="1540078" y="1525885"/>
            <a:ext cx="703385" cy="5939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47437-B16F-4957-B4C3-83B59B992E73}"/>
              </a:ext>
            </a:extLst>
          </p:cNvPr>
          <p:cNvSpPr txBox="1"/>
          <p:nvPr/>
        </p:nvSpPr>
        <p:spPr>
          <a:xfrm>
            <a:off x="1360327" y="2124135"/>
            <a:ext cx="1172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Data Collection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CDC9FD-06EB-40B6-97EA-1A6B7E53A0EC}"/>
              </a:ext>
            </a:extLst>
          </p:cNvPr>
          <p:cNvSpPr/>
          <p:nvPr/>
        </p:nvSpPr>
        <p:spPr>
          <a:xfrm>
            <a:off x="1540078" y="2727278"/>
            <a:ext cx="703385" cy="5939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27F1DE-6828-4DCC-8EE7-44D721C05BC2}"/>
              </a:ext>
            </a:extLst>
          </p:cNvPr>
          <p:cNvSpPr txBox="1"/>
          <p:nvPr/>
        </p:nvSpPr>
        <p:spPr>
          <a:xfrm>
            <a:off x="1360327" y="3293856"/>
            <a:ext cx="1172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Data Labeling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3B34A6-87DC-4B48-BF8B-3C75F6D5A358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2243463" y="2553085"/>
            <a:ext cx="1842437" cy="47117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5C614D2-26B8-467D-B848-C0A8503C3B20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891771" y="2119850"/>
            <a:ext cx="0" cy="65843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F733004-817B-4D86-920F-AD6AF241557C}"/>
              </a:ext>
            </a:extLst>
          </p:cNvPr>
          <p:cNvSpPr/>
          <p:nvPr/>
        </p:nvSpPr>
        <p:spPr>
          <a:xfrm>
            <a:off x="3831386" y="1802748"/>
            <a:ext cx="2394019" cy="160080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0" descr="https://attachment.outlook.live.net/owa/ghulten@outlook.com/service.svc/s/GetAttachmentThumbnail?id=AQMkADAwATY3ZmYAZS04ZWZiLTg1NzQtMDACLTAwCgBGAAADQyyZsbn%2FZEyk9Wpp5kh8fQcAid80n34XLk%2BVe2x5BlpVdgAAAgEMAAAAid80n34XLk%2BVe2x5BlpVdgABY6%2FVkwAAAAESABAAWwO%2BXVl4YU6GMxNZn8al7w%3D%3D&amp;thumbnailType=2&amp;owa=outlook.live.com&amp;scriptVer=20180413.03.01&amp;isc=1&amp;X-OWA-CANARY=QsBH9BTnTkappOra0Dpva5AdJv_ap9UYgg4_bHXzV-mEHgQ5IZiuIH1cOcLO7QJ5K5VyhGVaM68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zOTg4NDgzNzJcIixcInB1aWRcIjpcIjE4Mjk1ODExNTc1MzMwNDRcIixcIm9pZFwiOlwiMDAwNjdmZmUtOGVmYi04NTc0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QzNTE3MDUsIm5iZiI6MTUyNDM1MTEwNX0.SaM6u4nk_kcCYlBP-ilBaYpZNf0WUPy5OuAQSKeiJWbIuUsnuOJTz9T11tL0FdOce9uH2Vn5T0INfUn3pm4S5azbegbF7SCPdlWj-513HoO5q1AtSwm-VR6pWy0ibC8BgamBTBgyUqxEGqg2C6NrVFH838MDYRoktrAbeUgvdDqSXWB5W0ChH1y6vSemaMpSL0lKFkOVdkq40WFCdqCx3z5D4FGzjJxM4HnZt9ey0nP5DJJFK1EvjL7myqx3q4SA1cOa2TKF8f5YB0AUSWTV-O05kK9dlD0oQeXqZNKhaigrQhpiX_an9VyLvt3lI6zC9x77AyaQ1glCrEMMrf1-9w&amp;animation=true">
            <a:extLst>
              <a:ext uri="{FF2B5EF4-FFF2-40B4-BE49-F238E27FC236}">
                <a16:creationId xmlns:a16="http://schemas.microsoft.com/office/drawing/2014/main" id="{5F5E51F8-3DEB-49EB-8BAE-B24C3FC80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0" t="25207" r="38178" b="42478"/>
          <a:stretch/>
        </p:blipFill>
        <p:spPr bwMode="auto">
          <a:xfrm>
            <a:off x="4106610" y="2060368"/>
            <a:ext cx="645515" cy="91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D6D00D7-FDD1-4359-8FF4-95FE58A40ED8}"/>
              </a:ext>
            </a:extLst>
          </p:cNvPr>
          <p:cNvSpPr txBox="1"/>
          <p:nvPr/>
        </p:nvSpPr>
        <p:spPr>
          <a:xfrm>
            <a:off x="3746276" y="1576887"/>
            <a:ext cx="2305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Intelligence Creation Environment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9FBC9F-3A21-4C48-BA7E-2EC457DEF40F}"/>
              </a:ext>
            </a:extLst>
          </p:cNvPr>
          <p:cNvSpPr txBox="1"/>
          <p:nvPr/>
        </p:nvSpPr>
        <p:spPr>
          <a:xfrm>
            <a:off x="3856089" y="2944248"/>
            <a:ext cx="1172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Training Corpus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205F37-E1CB-43C9-BE96-79DAECAA6F1C}"/>
              </a:ext>
            </a:extLst>
          </p:cNvPr>
          <p:cNvSpPr/>
          <p:nvPr/>
        </p:nvSpPr>
        <p:spPr>
          <a:xfrm>
            <a:off x="1069263" y="1449007"/>
            <a:ext cx="2394019" cy="21218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4155EA-BCC8-408B-B3FB-449DEFCE2F32}"/>
              </a:ext>
            </a:extLst>
          </p:cNvPr>
          <p:cNvSpPr txBox="1"/>
          <p:nvPr/>
        </p:nvSpPr>
        <p:spPr>
          <a:xfrm>
            <a:off x="984153" y="1223146"/>
            <a:ext cx="2469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 Collection and Labeling Process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242634-372A-4388-8678-66482C95FC62}"/>
              </a:ext>
            </a:extLst>
          </p:cNvPr>
          <p:cNvSpPr txBox="1"/>
          <p:nvPr/>
        </p:nvSpPr>
        <p:spPr>
          <a:xfrm>
            <a:off x="6277041" y="1582156"/>
            <a:ext cx="1807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Intelligence Management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AB17C0-B973-4C70-BB50-B02865BD0659}"/>
              </a:ext>
            </a:extLst>
          </p:cNvPr>
          <p:cNvSpPr/>
          <p:nvPr/>
        </p:nvSpPr>
        <p:spPr>
          <a:xfrm>
            <a:off x="8418613" y="1813896"/>
            <a:ext cx="2019651" cy="158522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23" name="Picture 2" descr="https://attachment.outlook.live.net/owa/ghulten@outlook.com/service.svc/s/GetAttachmentThumbnail?id=AQMkADAwATY3ZmYAZS04ZWZiLTg1NzQtMDACLTAwCgBGAAADQyyZsbn%2FZEyk9Wpp5kh8fQcAid80n34XLk%2BVe2x5BlpVdgAAAgEMAAAAid80n34XLk%2BVe2x5BlpVdgABY6%2FVqAAAAAESABAAKN5kVMnKd06ODchaT2nCaw%3D%3D&amp;thumbnailType=2&amp;owa=outlook.live.com&amp;scriptVer=20180413.01&amp;isc=1&amp;X-OWA-CANARY=xTZn8FKioEmKV7N8poEhAEAdppsGqNUYX8aHHH7dveMrBixsrDrVBgOkK92j-cP4b1rH1IFqI6I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zOTg4NDgzNzJcIixcInB1aWRcIjpcIjE4Mjk1ODExNTc1MzMwNDRcIixcIm9pZFwiOlwiMDAwNjdmZmUtOGVmYi04NTc0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QzNzA0OTQsIm5iZiI6MTUyNDM2OTg5NH0.G604ksqBp5IcAT1qFUgCeoZQHLY_6AiGkg0bwJUpPLC6iGHwz4Qt4zIXpeR3lXujEFH38O2M3109DNzca7Wai-nANbRNd_94qa3D0DNvBNDkYbyzRzDxXadrx2IphmD7smoJ_ZbrhtunDBABqybmU1zTv4FD1mgMVt8D79drT3fEtM78VgsFoFT9bdRclVSNTYLI7_MN1CWhpqFonu4yBM7TEW97L4ILjkwxdj9-p7IbDyXtCxoqfz_MDMVS4kgkFwmw__VZAdgpRYqGw_sREO3jlhWYkx_qQqnA41xsVJU1USG8B0cKumIBk_4fZCMYr-SKgI44CUGmDfssb6OjRg&amp;animation=true">
            <a:extLst>
              <a:ext uri="{FF2B5EF4-FFF2-40B4-BE49-F238E27FC236}">
                <a16:creationId xmlns:a16="http://schemas.microsoft.com/office/drawing/2014/main" id="{BBF28D77-09CF-4952-BB56-3FAE213FA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23" y="2073791"/>
            <a:ext cx="816820" cy="108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9586226-6C3B-4BCB-B979-DB9F6502B7D2}"/>
              </a:ext>
            </a:extLst>
          </p:cNvPr>
          <p:cNvSpPr txBox="1"/>
          <p:nvPr/>
        </p:nvSpPr>
        <p:spPr>
          <a:xfrm>
            <a:off x="8380159" y="1603058"/>
            <a:ext cx="1504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Intelligence Runtime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A44F817-EAEC-4BAE-AC1F-F204FB3AAF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0426" y="2247299"/>
            <a:ext cx="646331" cy="64633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B2B9658-AB54-4408-A0B9-6AC6D1CD1833}"/>
              </a:ext>
            </a:extLst>
          </p:cNvPr>
          <p:cNvSpPr txBox="1"/>
          <p:nvPr/>
        </p:nvSpPr>
        <p:spPr>
          <a:xfrm rot="5400000">
            <a:off x="10266407" y="2433671"/>
            <a:ext cx="156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Corpus Centric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F16CD6-8EAD-47A1-BC6E-FAD18998299D}"/>
              </a:ext>
            </a:extLst>
          </p:cNvPr>
          <p:cNvSpPr txBox="1"/>
          <p:nvPr/>
        </p:nvSpPr>
        <p:spPr>
          <a:xfrm>
            <a:off x="4967438" y="2859578"/>
            <a:ext cx="117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Modeling Process</a:t>
            </a:r>
          </a:p>
        </p:txBody>
      </p:sp>
      <p:pic>
        <p:nvPicPr>
          <p:cNvPr id="32" name="Picture 2" descr="Image result for icon gears">
            <a:extLst>
              <a:ext uri="{FF2B5EF4-FFF2-40B4-BE49-F238E27FC236}">
                <a16:creationId xmlns:a16="http://schemas.microsoft.com/office/drawing/2014/main" id="{40308980-46C7-4024-85DF-F91E33D7C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 pressure="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51" y="2144250"/>
            <a:ext cx="963823" cy="96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05151AF-FFD5-4EDA-B443-DABC4753E705}"/>
              </a:ext>
            </a:extLst>
          </p:cNvPr>
          <p:cNvSpPr/>
          <p:nvPr/>
        </p:nvSpPr>
        <p:spPr>
          <a:xfrm>
            <a:off x="6310515" y="1810535"/>
            <a:ext cx="2019651" cy="158522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 descr="Image result for data labeling icon">
            <a:extLst>
              <a:ext uri="{FF2B5EF4-FFF2-40B4-BE49-F238E27FC236}">
                <a16:creationId xmlns:a16="http://schemas.microsoft.com/office/drawing/2014/main" id="{1974727B-2C07-4618-BE51-87C4541AA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encilGrayscale pencilSize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142" y="2821495"/>
            <a:ext cx="462591" cy="4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rrow: Curved Up 24">
            <a:extLst>
              <a:ext uri="{FF2B5EF4-FFF2-40B4-BE49-F238E27FC236}">
                <a16:creationId xmlns:a16="http://schemas.microsoft.com/office/drawing/2014/main" id="{C0EC16B2-A4FB-43B7-B307-64DAA7403CFD}"/>
              </a:ext>
            </a:extLst>
          </p:cNvPr>
          <p:cNvSpPr/>
          <p:nvPr/>
        </p:nvSpPr>
        <p:spPr>
          <a:xfrm flipH="1">
            <a:off x="5433107" y="3505909"/>
            <a:ext cx="3797978" cy="688041"/>
          </a:xfrm>
          <a:prstGeom prst="curvedUpArrow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0CF78D-3BDA-4646-9EEE-A1E0344D2931}"/>
              </a:ext>
            </a:extLst>
          </p:cNvPr>
          <p:cNvSpPr txBox="1"/>
          <p:nvPr/>
        </p:nvSpPr>
        <p:spPr>
          <a:xfrm>
            <a:off x="6173735" y="4223792"/>
            <a:ext cx="2460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Limited Telemetry (poor for training)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A0595B-23D4-422E-92ED-2436E8740B44}"/>
              </a:ext>
            </a:extLst>
          </p:cNvPr>
          <p:cNvSpPr txBox="1"/>
          <p:nvPr/>
        </p:nvSpPr>
        <p:spPr>
          <a:xfrm>
            <a:off x="382926" y="4137430"/>
            <a:ext cx="50662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Corpus Centric Learning useful When: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Concept is stable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Can’t get data from usage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Don’t have any users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Just not practical given application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Privacy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to achieve high quality before initial launch</a:t>
            </a:r>
          </a:p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71BC188-DDFB-4904-93C8-0CF37F3AA76D}"/>
              </a:ext>
            </a:extLst>
          </p:cNvPr>
          <p:cNvSpPr txBox="1"/>
          <p:nvPr/>
        </p:nvSpPr>
        <p:spPr>
          <a:xfrm>
            <a:off x="7403751" y="5528138"/>
            <a:ext cx="46102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Disadvantages: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expensive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Labeling not always possible / as good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set for automatic ongoing improvement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8" grpId="0" animBg="1"/>
      <p:bldP spid="19" grpId="0"/>
      <p:bldP spid="25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951E8-87E0-4483-AEF3-BE3D71ADC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451"/>
            <a:ext cx="10515600" cy="775698"/>
          </a:xfrm>
        </p:spPr>
        <p:txBody>
          <a:bodyPr/>
          <a:lstStyle/>
          <a:p>
            <a:r>
              <a:rPr lang="en-US" dirty="0"/>
              <a:t>Case Study: Computer Vision</a:t>
            </a:r>
          </a:p>
        </p:txBody>
      </p:sp>
      <p:pic>
        <p:nvPicPr>
          <p:cNvPr id="1026" name="Picture 2" descr="Image result for security camera icon">
            <a:extLst>
              <a:ext uri="{FF2B5EF4-FFF2-40B4-BE49-F238E27FC236}">
                <a16:creationId xmlns:a16="http://schemas.microsoft.com/office/drawing/2014/main" id="{8DFF7692-A944-49F5-BEF3-7C461C571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pencilSize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632" y="280724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83BB96-7439-4531-B918-D134446D340E}"/>
              </a:ext>
            </a:extLst>
          </p:cNvPr>
          <p:cNvSpPr txBox="1"/>
          <p:nvPr/>
        </p:nvSpPr>
        <p:spPr>
          <a:xfrm>
            <a:off x="231465" y="1678946"/>
            <a:ext cx="243252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Potential Capabilities: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Detect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Gesture Recognition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Select, </a:t>
            </a:r>
            <a:r>
              <a:rPr lang="en-US" dirty="0" err="1"/>
              <a:t>etc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Facial Understanding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Looking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Talking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Glasses,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4355B9-D7F8-4462-8E60-A3E146E84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8203" y="3713043"/>
            <a:ext cx="646331" cy="6463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3BEB24-24BF-482F-A754-E88F83A74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9752" y="3388986"/>
            <a:ext cx="323165" cy="3231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A9ED7B-4CBA-4B8A-A394-16BBDADCD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800" y="2419448"/>
            <a:ext cx="646331" cy="646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06E54F-4B5A-4EDD-8A00-3714D8C0A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2407" y="2515512"/>
            <a:ext cx="646331" cy="6463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6801E9-6434-4426-A7F1-690144E01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1855" y="3468951"/>
            <a:ext cx="646331" cy="6463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EFE4D3-4E68-49A3-A695-1BBFF072F95D}"/>
              </a:ext>
            </a:extLst>
          </p:cNvPr>
          <p:cNvSpPr txBox="1"/>
          <p:nvPr/>
        </p:nvSpPr>
        <p:spPr>
          <a:xfrm>
            <a:off x="3430740" y="4069922"/>
            <a:ext cx="1005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Person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Detector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BED2F1-BEAA-44A3-BDB7-4DCE8DA1DE52}"/>
              </a:ext>
            </a:extLst>
          </p:cNvPr>
          <p:cNvSpPr txBox="1"/>
          <p:nvPr/>
        </p:nvSpPr>
        <p:spPr>
          <a:xfrm>
            <a:off x="5984712" y="4326345"/>
            <a:ext cx="14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Face Localizer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6E3B5C0-BEB5-4EA7-A116-73F9795AD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0076" y="4134297"/>
            <a:ext cx="323165" cy="3231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637171-41C7-4A9A-A7BD-1D27CAEC7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6911" y="4383076"/>
            <a:ext cx="323165" cy="3231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B43320-32DC-418E-A535-12556D278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4076" y="4457462"/>
            <a:ext cx="323165" cy="32316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D58E46A-F6D7-4D70-8E5B-12D2AF18EEC2}"/>
              </a:ext>
            </a:extLst>
          </p:cNvPr>
          <p:cNvSpPr txBox="1"/>
          <p:nvPr/>
        </p:nvSpPr>
        <p:spPr>
          <a:xfrm>
            <a:off x="7394851" y="4818267"/>
            <a:ext cx="1359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Face Models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BEB44D-0181-45FE-A75E-7974E730E1CD}"/>
              </a:ext>
            </a:extLst>
          </p:cNvPr>
          <p:cNvSpPr txBox="1"/>
          <p:nvPr/>
        </p:nvSpPr>
        <p:spPr>
          <a:xfrm>
            <a:off x="7472660" y="3700590"/>
            <a:ext cx="120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Recognizer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EA3F77-7FD3-4A30-96EB-F190CA1507F1}"/>
              </a:ext>
            </a:extLst>
          </p:cNvPr>
          <p:cNvSpPr txBox="1"/>
          <p:nvPr/>
        </p:nvSpPr>
        <p:spPr>
          <a:xfrm>
            <a:off x="6046322" y="3049387"/>
            <a:ext cx="1549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Hand Localizer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FCF94C-38EA-41B9-AC02-B15F9D15BDF9}"/>
              </a:ext>
            </a:extLst>
          </p:cNvPr>
          <p:cNvSpPr txBox="1"/>
          <p:nvPr/>
        </p:nvSpPr>
        <p:spPr>
          <a:xfrm>
            <a:off x="4666895" y="3130525"/>
            <a:ext cx="998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Person 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Localizer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0DA64F3-6153-4024-9420-5F1E82A41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0076" y="2016783"/>
            <a:ext cx="323165" cy="3231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CDEF495-C4A0-47A5-B8C5-145A3CE20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7610" y="2379720"/>
            <a:ext cx="323165" cy="32316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40E7423-6718-451E-912E-6923453B7A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6910" y="1972746"/>
            <a:ext cx="323165" cy="32316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FB870E6-180A-4595-99AE-930CB71ED73B}"/>
              </a:ext>
            </a:extLst>
          </p:cNvPr>
          <p:cNvSpPr txBox="1"/>
          <p:nvPr/>
        </p:nvSpPr>
        <p:spPr>
          <a:xfrm>
            <a:off x="7331790" y="2700753"/>
            <a:ext cx="167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Gesture Models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EC99D99-3C4F-4B9D-AD76-D1C19357E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5589" y="2372135"/>
            <a:ext cx="323165" cy="323165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E00B932-DB4D-4579-8F24-FC2448DFA799}"/>
              </a:ext>
            </a:extLst>
          </p:cNvPr>
          <p:cNvCxnSpPr/>
          <p:nvPr/>
        </p:nvCxnSpPr>
        <p:spPr>
          <a:xfrm flipV="1">
            <a:off x="4167561" y="3065779"/>
            <a:ext cx="557049" cy="62593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B319C07-8BED-4684-B47C-0CB47644C64C}"/>
              </a:ext>
            </a:extLst>
          </p:cNvPr>
          <p:cNvCxnSpPr/>
          <p:nvPr/>
        </p:nvCxnSpPr>
        <p:spPr>
          <a:xfrm flipV="1">
            <a:off x="5663169" y="2832820"/>
            <a:ext cx="631156" cy="5259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1D0D04D-44CE-4B3F-A82A-0F6EF2C77948}"/>
              </a:ext>
            </a:extLst>
          </p:cNvPr>
          <p:cNvCxnSpPr>
            <a:cxnSpLocks/>
          </p:cNvCxnSpPr>
          <p:nvPr/>
        </p:nvCxnSpPr>
        <p:spPr>
          <a:xfrm>
            <a:off x="5754167" y="3107929"/>
            <a:ext cx="441891" cy="85822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5F2832F-89CD-4A90-A840-FD0727FA5038}"/>
              </a:ext>
            </a:extLst>
          </p:cNvPr>
          <p:cNvCxnSpPr>
            <a:stCxn id="12" idx="1"/>
          </p:cNvCxnSpPr>
          <p:nvPr/>
        </p:nvCxnSpPr>
        <p:spPr>
          <a:xfrm flipV="1">
            <a:off x="7047131" y="2398542"/>
            <a:ext cx="659779" cy="34407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B266C08-D6BE-49EC-A628-E58AA8037C9D}"/>
              </a:ext>
            </a:extLst>
          </p:cNvPr>
          <p:cNvCxnSpPr>
            <a:stCxn id="8" idx="1"/>
          </p:cNvCxnSpPr>
          <p:nvPr/>
        </p:nvCxnSpPr>
        <p:spPr>
          <a:xfrm flipV="1">
            <a:off x="7044534" y="3761084"/>
            <a:ext cx="622745" cy="27512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2701EA3-337C-461C-80DD-88F0D5640083}"/>
              </a:ext>
            </a:extLst>
          </p:cNvPr>
          <p:cNvCxnSpPr>
            <a:stCxn id="8" idx="1"/>
          </p:cNvCxnSpPr>
          <p:nvPr/>
        </p:nvCxnSpPr>
        <p:spPr>
          <a:xfrm>
            <a:off x="7044534" y="4036209"/>
            <a:ext cx="622745" cy="36080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A20956C-7C9C-4315-9432-5D91FA852F40}"/>
              </a:ext>
            </a:extLst>
          </p:cNvPr>
          <p:cNvSpPr txBox="1"/>
          <p:nvPr/>
        </p:nvSpPr>
        <p:spPr>
          <a:xfrm>
            <a:off x="9751284" y="3846970"/>
            <a:ext cx="2075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Sensor and Runtime</a:t>
            </a: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1EC45635-9B5D-4DDC-9A62-06083193A9BC}"/>
              </a:ext>
            </a:extLst>
          </p:cNvPr>
          <p:cNvSpPr/>
          <p:nvPr/>
        </p:nvSpPr>
        <p:spPr>
          <a:xfrm>
            <a:off x="8838792" y="3107929"/>
            <a:ext cx="1010980" cy="457658"/>
          </a:xfrm>
          <a:prstGeom prst="rightArrow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8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3" grpId="0"/>
      <p:bldP spid="24" grpId="0"/>
      <p:bldP spid="25" grpId="0"/>
      <p:bldP spid="26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79D9F9CD-B69A-4493-B13E-FB15C8E3D5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8" r="33583" b="36006"/>
          <a:stretch/>
        </p:blipFill>
        <p:spPr>
          <a:xfrm>
            <a:off x="4874070" y="4068533"/>
            <a:ext cx="537329" cy="601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9858A3-AE84-4A44-A2CE-D5F9A47E0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84" y="261173"/>
            <a:ext cx="10515600" cy="557769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the Execution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D505F1-EDE0-46FD-963C-9D63E4298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2753" y="1707470"/>
            <a:ext cx="646331" cy="6463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31D031-E5F3-4177-8B0E-30800B358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8687" y="999653"/>
            <a:ext cx="323165" cy="3231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4C8C4C-720C-4BE8-8430-0DC8CAC12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55807" y="1715210"/>
            <a:ext cx="646331" cy="646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ECF19B-DB2F-4489-9995-2C5814972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476" y="1715210"/>
            <a:ext cx="646331" cy="6463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5AE6B9-22DF-4C08-A1F5-C212ABC9AA3D}"/>
              </a:ext>
            </a:extLst>
          </p:cNvPr>
          <p:cNvSpPr txBox="1"/>
          <p:nvPr/>
        </p:nvSpPr>
        <p:spPr>
          <a:xfrm>
            <a:off x="229452" y="2323536"/>
            <a:ext cx="1005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Person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Detector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55CD9A-DB0F-4A12-9E79-EC4B7CA4B5FA}"/>
              </a:ext>
            </a:extLst>
          </p:cNvPr>
          <p:cNvSpPr txBox="1"/>
          <p:nvPr/>
        </p:nvSpPr>
        <p:spPr>
          <a:xfrm>
            <a:off x="4568581" y="2358321"/>
            <a:ext cx="14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Face Localizer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82C8C0-6425-4F3C-A3C9-808A02AF9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91705" y="2854235"/>
            <a:ext cx="323165" cy="3231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2F3513-E324-4D79-82DE-EDA9F4CC3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31591" y="2566070"/>
            <a:ext cx="323165" cy="3231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646172-9D35-4EFD-94D6-F886741CB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4870" y="2932977"/>
            <a:ext cx="323165" cy="3231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B8FF2B-98AE-49B6-BB85-D7261810347F}"/>
              </a:ext>
            </a:extLst>
          </p:cNvPr>
          <p:cNvSpPr txBox="1"/>
          <p:nvPr/>
        </p:nvSpPr>
        <p:spPr>
          <a:xfrm>
            <a:off x="8965645" y="3293782"/>
            <a:ext cx="1359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Face Models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E21D8C-68E3-4A74-BB99-BFDBBF8F1715}"/>
              </a:ext>
            </a:extLst>
          </p:cNvPr>
          <p:cNvSpPr txBox="1"/>
          <p:nvPr/>
        </p:nvSpPr>
        <p:spPr>
          <a:xfrm>
            <a:off x="6681595" y="1311257"/>
            <a:ext cx="120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Recognizer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5ECAC0-9208-488E-BA80-E79D0F31B06F}"/>
              </a:ext>
            </a:extLst>
          </p:cNvPr>
          <p:cNvSpPr txBox="1"/>
          <p:nvPr/>
        </p:nvSpPr>
        <p:spPr>
          <a:xfrm>
            <a:off x="2800295" y="2330223"/>
            <a:ext cx="998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Person 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Localizer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6EBE3EB-8B1B-4DC2-B599-9BB591F217FA}"/>
              </a:ext>
            </a:extLst>
          </p:cNvPr>
          <p:cNvCxnSpPr>
            <a:cxnSpLocks/>
          </p:cNvCxnSpPr>
          <p:nvPr/>
        </p:nvCxnSpPr>
        <p:spPr>
          <a:xfrm>
            <a:off x="1278593" y="2085117"/>
            <a:ext cx="1521702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21DFEFF-A1FB-46B6-842C-9B92D103E0BC}"/>
              </a:ext>
            </a:extLst>
          </p:cNvPr>
          <p:cNvCxnSpPr>
            <a:cxnSpLocks/>
          </p:cNvCxnSpPr>
          <p:nvPr/>
        </p:nvCxnSpPr>
        <p:spPr>
          <a:xfrm>
            <a:off x="3798582" y="2085117"/>
            <a:ext cx="105618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CDB672E-1314-449E-A867-9946395AA8F3}"/>
              </a:ext>
            </a:extLst>
          </p:cNvPr>
          <p:cNvCxnSpPr>
            <a:cxnSpLocks/>
            <a:stCxn id="5" idx="1"/>
          </p:cNvCxnSpPr>
          <p:nvPr/>
        </p:nvCxnSpPr>
        <p:spPr>
          <a:xfrm flipV="1">
            <a:off x="5519084" y="1219200"/>
            <a:ext cx="1375702" cy="81143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F7377D8-171A-4DB7-9A35-1A316FEBFA9E}"/>
              </a:ext>
            </a:extLst>
          </p:cNvPr>
          <p:cNvCxnSpPr>
            <a:cxnSpLocks/>
            <a:stCxn id="5" idx="1"/>
          </p:cNvCxnSpPr>
          <p:nvPr/>
        </p:nvCxnSpPr>
        <p:spPr>
          <a:xfrm>
            <a:off x="5519084" y="2030636"/>
            <a:ext cx="1270615" cy="48827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4095CFE0-AE44-4149-9D6E-410E928D6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5522" y="2180301"/>
            <a:ext cx="646331" cy="64633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D2B17D0-3D2D-454F-9B26-920291CD42B3}"/>
              </a:ext>
            </a:extLst>
          </p:cNvPr>
          <p:cNvSpPr txBox="1"/>
          <p:nvPr/>
        </p:nvSpPr>
        <p:spPr>
          <a:xfrm>
            <a:off x="6581350" y="2831152"/>
            <a:ext cx="1334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Face Tracker</a:t>
            </a:r>
          </a:p>
        </p:txBody>
      </p:sp>
      <p:pic>
        <p:nvPicPr>
          <p:cNvPr id="43" name="Picture 42" descr="A close up of a plate of food with broccoli&#10;&#10;Description automatically generated">
            <a:extLst>
              <a:ext uri="{FF2B5EF4-FFF2-40B4-BE49-F238E27FC236}">
                <a16:creationId xmlns:a16="http://schemas.microsoft.com/office/drawing/2014/main" id="{3911CC78-C49F-4563-A2BF-6E541DF47D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5" y="4071893"/>
            <a:ext cx="1363821" cy="86370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6530336-9E9E-4C56-AEE4-992F2E889178}"/>
              </a:ext>
            </a:extLst>
          </p:cNvPr>
          <p:cNvSpPr txBox="1"/>
          <p:nvPr/>
        </p:nvSpPr>
        <p:spPr>
          <a:xfrm>
            <a:off x="622082" y="3105834"/>
            <a:ext cx="792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NOPE!</a:t>
            </a:r>
          </a:p>
          <a:p>
            <a:pPr algn="ctr"/>
            <a:r>
              <a:rPr lang="en-US" dirty="0"/>
              <a:t>Exit</a:t>
            </a:r>
          </a:p>
        </p:txBody>
      </p:sp>
      <p:pic>
        <p:nvPicPr>
          <p:cNvPr id="41" name="Picture 40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E41E659A-DF11-4002-BB01-9A1292037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5" y="4071893"/>
            <a:ext cx="1363821" cy="940468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B53D8A1-AB6F-47DE-BCFF-7A4652DFD6D6}"/>
              </a:ext>
            </a:extLst>
          </p:cNvPr>
          <p:cNvCxnSpPr/>
          <p:nvPr/>
        </p:nvCxnSpPr>
        <p:spPr>
          <a:xfrm>
            <a:off x="3113188" y="4445002"/>
            <a:ext cx="0" cy="3111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1C7CDDA-2C69-4C76-8D64-8B377143422D}"/>
              </a:ext>
            </a:extLst>
          </p:cNvPr>
          <p:cNvCxnSpPr>
            <a:cxnSpLocks/>
          </p:cNvCxnSpPr>
          <p:nvPr/>
        </p:nvCxnSpPr>
        <p:spPr>
          <a:xfrm>
            <a:off x="3113188" y="4756152"/>
            <a:ext cx="404637" cy="1673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044F28A-DCD6-484D-8D0E-0AFE8B2BC8EC}"/>
              </a:ext>
            </a:extLst>
          </p:cNvPr>
          <p:cNvCxnSpPr>
            <a:cxnSpLocks/>
          </p:cNvCxnSpPr>
          <p:nvPr/>
        </p:nvCxnSpPr>
        <p:spPr>
          <a:xfrm flipH="1">
            <a:off x="2776638" y="4772883"/>
            <a:ext cx="336550" cy="1189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CC7E036-D98B-4AAB-8B1F-7A56E5DE766D}"/>
              </a:ext>
            </a:extLst>
          </p:cNvPr>
          <p:cNvCxnSpPr>
            <a:cxnSpLocks/>
          </p:cNvCxnSpPr>
          <p:nvPr/>
        </p:nvCxnSpPr>
        <p:spPr>
          <a:xfrm>
            <a:off x="3517826" y="4772883"/>
            <a:ext cx="84312" cy="42141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B15E428-A826-4CA4-9BF6-48E0FF98C5BD}"/>
              </a:ext>
            </a:extLst>
          </p:cNvPr>
          <p:cNvCxnSpPr>
            <a:cxnSpLocks/>
          </p:cNvCxnSpPr>
          <p:nvPr/>
        </p:nvCxnSpPr>
        <p:spPr>
          <a:xfrm flipH="1">
            <a:off x="2725620" y="4908552"/>
            <a:ext cx="51018" cy="2857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92E6E84-4953-4B91-8432-450EDF9719E8}"/>
              </a:ext>
            </a:extLst>
          </p:cNvPr>
          <p:cNvCxnSpPr>
            <a:cxnSpLocks/>
          </p:cNvCxnSpPr>
          <p:nvPr/>
        </p:nvCxnSpPr>
        <p:spPr>
          <a:xfrm>
            <a:off x="3159345" y="4772883"/>
            <a:ext cx="0" cy="48244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7CB07CFD-F5F8-401C-B15D-78258CF62530}"/>
              </a:ext>
            </a:extLst>
          </p:cNvPr>
          <p:cNvSpPr txBox="1"/>
          <p:nvPr/>
        </p:nvSpPr>
        <p:spPr>
          <a:xfrm>
            <a:off x="716659" y="323654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YEP!</a:t>
            </a:r>
          </a:p>
        </p:txBody>
      </p:sp>
      <p:pic>
        <p:nvPicPr>
          <p:cNvPr id="66" name="Picture 65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19D60909-6E67-4011-816E-2A88F27EAA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8" r="33583" b="36006"/>
          <a:stretch/>
        </p:blipFill>
        <p:spPr>
          <a:xfrm>
            <a:off x="2831051" y="4069477"/>
            <a:ext cx="537329" cy="601840"/>
          </a:xfrm>
          <a:prstGeom prst="rect">
            <a:avLst/>
          </a:prstGeom>
        </p:spPr>
      </p:pic>
      <p:sp>
        <p:nvSpPr>
          <p:cNvPr id="67" name="Flowchart: Decision 66">
            <a:extLst>
              <a:ext uri="{FF2B5EF4-FFF2-40B4-BE49-F238E27FC236}">
                <a16:creationId xmlns:a16="http://schemas.microsoft.com/office/drawing/2014/main" id="{9E6B018F-ACF7-48BC-A258-8BBFAD3F5840}"/>
              </a:ext>
            </a:extLst>
          </p:cNvPr>
          <p:cNvSpPr/>
          <p:nvPr/>
        </p:nvSpPr>
        <p:spPr>
          <a:xfrm>
            <a:off x="5184454" y="4445002"/>
            <a:ext cx="22860" cy="2286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Decision 67">
            <a:extLst>
              <a:ext uri="{FF2B5EF4-FFF2-40B4-BE49-F238E27FC236}">
                <a16:creationId xmlns:a16="http://schemas.microsoft.com/office/drawing/2014/main" id="{D526CAED-07FF-4388-A3FB-61694B17155B}"/>
              </a:ext>
            </a:extLst>
          </p:cNvPr>
          <p:cNvSpPr/>
          <p:nvPr/>
        </p:nvSpPr>
        <p:spPr>
          <a:xfrm>
            <a:off x="5253954" y="4477826"/>
            <a:ext cx="22860" cy="2286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Decision 68">
            <a:extLst>
              <a:ext uri="{FF2B5EF4-FFF2-40B4-BE49-F238E27FC236}">
                <a16:creationId xmlns:a16="http://schemas.microsoft.com/office/drawing/2014/main" id="{EC66AD68-6D71-4CFB-B6F1-2649577DF7E8}"/>
              </a:ext>
            </a:extLst>
          </p:cNvPr>
          <p:cNvSpPr/>
          <p:nvPr/>
        </p:nvSpPr>
        <p:spPr>
          <a:xfrm>
            <a:off x="5076349" y="4489256"/>
            <a:ext cx="22860" cy="2286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Decision 69">
            <a:extLst>
              <a:ext uri="{FF2B5EF4-FFF2-40B4-BE49-F238E27FC236}">
                <a16:creationId xmlns:a16="http://schemas.microsoft.com/office/drawing/2014/main" id="{848B435C-76CE-4532-8B88-3302ABA23121}"/>
              </a:ext>
            </a:extLst>
          </p:cNvPr>
          <p:cNvSpPr/>
          <p:nvPr/>
        </p:nvSpPr>
        <p:spPr>
          <a:xfrm>
            <a:off x="5182234" y="4619325"/>
            <a:ext cx="22860" cy="2286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Decision 70">
            <a:extLst>
              <a:ext uri="{FF2B5EF4-FFF2-40B4-BE49-F238E27FC236}">
                <a16:creationId xmlns:a16="http://schemas.microsoft.com/office/drawing/2014/main" id="{01491930-20A9-4657-8083-7A62AD693D54}"/>
              </a:ext>
            </a:extLst>
          </p:cNvPr>
          <p:cNvSpPr/>
          <p:nvPr/>
        </p:nvSpPr>
        <p:spPr>
          <a:xfrm>
            <a:off x="5242524" y="4333258"/>
            <a:ext cx="22860" cy="2286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Decision 71">
            <a:extLst>
              <a:ext uri="{FF2B5EF4-FFF2-40B4-BE49-F238E27FC236}">
                <a16:creationId xmlns:a16="http://schemas.microsoft.com/office/drawing/2014/main" id="{650B3CAD-7519-400A-BE0A-61519A1A488C}"/>
              </a:ext>
            </a:extLst>
          </p:cNvPr>
          <p:cNvSpPr/>
          <p:nvPr/>
        </p:nvSpPr>
        <p:spPr>
          <a:xfrm>
            <a:off x="5089684" y="4345500"/>
            <a:ext cx="22860" cy="2286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2C2F263-7CB2-429C-91DD-3E25EF1CCC49}"/>
              </a:ext>
            </a:extLst>
          </p:cNvPr>
          <p:cNvSpPr txBox="1"/>
          <p:nvPr/>
        </p:nvSpPr>
        <p:spPr>
          <a:xfrm>
            <a:off x="7512282" y="201428"/>
            <a:ext cx="3648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Launch a thread for detailed processing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Features: Pixels + Localized Points + Orientation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846A0AE-88F1-42F9-A7DF-F0432A20BBFB}"/>
              </a:ext>
            </a:extLst>
          </p:cNvPr>
          <p:cNvCxnSpPr>
            <a:cxnSpLocks/>
          </p:cNvCxnSpPr>
          <p:nvPr/>
        </p:nvCxnSpPr>
        <p:spPr>
          <a:xfrm flipH="1">
            <a:off x="7635245" y="768854"/>
            <a:ext cx="527680" cy="4060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F916CFB1-315F-4A83-809E-CE4077DE58B5}"/>
              </a:ext>
            </a:extLst>
          </p:cNvPr>
          <p:cNvSpPr txBox="1"/>
          <p:nvPr/>
        </p:nvSpPr>
        <p:spPr>
          <a:xfrm>
            <a:off x="181603" y="6114387"/>
            <a:ext cx="1423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Normalize:</a:t>
            </a:r>
          </a:p>
          <a:p>
            <a:r>
              <a:rPr lang="en-US" sz="1400" dirty="0"/>
              <a:t>   Scale and Color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DE007F1-76B0-47B3-BFDF-C4F8BED23E7C}"/>
              </a:ext>
            </a:extLst>
          </p:cNvPr>
          <p:cNvSpPr txBox="1"/>
          <p:nvPr/>
        </p:nvSpPr>
        <p:spPr>
          <a:xfrm>
            <a:off x="2549457" y="6114387"/>
            <a:ext cx="1583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Crop / Renormalize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F0FEE07-A2B9-4612-B84B-A9FCFEFFD924}"/>
              </a:ext>
            </a:extLst>
          </p:cNvPr>
          <p:cNvSpPr txBox="1"/>
          <p:nvPr/>
        </p:nvSpPr>
        <p:spPr>
          <a:xfrm>
            <a:off x="4767435" y="6136982"/>
            <a:ext cx="1025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Key Points</a:t>
            </a:r>
          </a:p>
          <a:p>
            <a:r>
              <a:rPr lang="en-US" sz="1400" dirty="0"/>
              <a:t>Orientation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8ADDF9E-1DFB-455A-A3BB-05580F58B04D}"/>
              </a:ext>
            </a:extLst>
          </p:cNvPr>
          <p:cNvSpPr txBox="1"/>
          <p:nvPr/>
        </p:nvSpPr>
        <p:spPr>
          <a:xfrm>
            <a:off x="6323179" y="6114387"/>
            <a:ext cx="16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Reduced Key Points</a:t>
            </a:r>
          </a:p>
          <a:p>
            <a:r>
              <a:rPr lang="en-US" sz="1400" dirty="0"/>
              <a:t>    High efficiency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55CC860-C5A4-4FE4-86CF-24E435F18E5B}"/>
              </a:ext>
            </a:extLst>
          </p:cNvPr>
          <p:cNvCxnSpPr>
            <a:cxnSpLocks/>
          </p:cNvCxnSpPr>
          <p:nvPr/>
        </p:nvCxnSpPr>
        <p:spPr>
          <a:xfrm>
            <a:off x="7545394" y="2539378"/>
            <a:ext cx="1341431" cy="43048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D6052DC5-C3B4-41FE-A28F-CF508155EA5D}"/>
              </a:ext>
            </a:extLst>
          </p:cNvPr>
          <p:cNvSpPr txBox="1"/>
          <p:nvPr/>
        </p:nvSpPr>
        <p:spPr>
          <a:xfrm>
            <a:off x="8577087" y="4186334"/>
            <a:ext cx="3032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High efficiency (~several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ms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per frame)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Features: Shared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Featurizer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A63CF54-95B3-4114-A002-D433B482532D}"/>
              </a:ext>
            </a:extLst>
          </p:cNvPr>
          <p:cNvCxnSpPr>
            <a:cxnSpLocks/>
            <a:stCxn id="87" idx="0"/>
            <a:endCxn id="15" idx="2"/>
          </p:cNvCxnSpPr>
          <p:nvPr/>
        </p:nvCxnSpPr>
        <p:spPr>
          <a:xfrm flipH="1" flipV="1">
            <a:off x="9645575" y="3663114"/>
            <a:ext cx="447799" cy="5232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lowchart: Decision 94">
            <a:extLst>
              <a:ext uri="{FF2B5EF4-FFF2-40B4-BE49-F238E27FC236}">
                <a16:creationId xmlns:a16="http://schemas.microsoft.com/office/drawing/2014/main" id="{FC271E62-9B1A-4818-AD10-62FC44EFAF52}"/>
              </a:ext>
            </a:extLst>
          </p:cNvPr>
          <p:cNvSpPr/>
          <p:nvPr/>
        </p:nvSpPr>
        <p:spPr>
          <a:xfrm>
            <a:off x="5169533" y="4551064"/>
            <a:ext cx="22860" cy="2286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Decision 95">
            <a:extLst>
              <a:ext uri="{FF2B5EF4-FFF2-40B4-BE49-F238E27FC236}">
                <a16:creationId xmlns:a16="http://schemas.microsoft.com/office/drawing/2014/main" id="{80BAE6F9-5C3C-4094-8ACC-5FE294DDBA07}"/>
              </a:ext>
            </a:extLst>
          </p:cNvPr>
          <p:cNvSpPr/>
          <p:nvPr/>
        </p:nvSpPr>
        <p:spPr>
          <a:xfrm>
            <a:off x="5284877" y="4542127"/>
            <a:ext cx="22860" cy="2286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Decision 96">
            <a:extLst>
              <a:ext uri="{FF2B5EF4-FFF2-40B4-BE49-F238E27FC236}">
                <a16:creationId xmlns:a16="http://schemas.microsoft.com/office/drawing/2014/main" id="{D72C449B-2995-4ED1-B5C1-2D8EC32E817E}"/>
              </a:ext>
            </a:extLst>
          </p:cNvPr>
          <p:cNvSpPr/>
          <p:nvPr/>
        </p:nvSpPr>
        <p:spPr>
          <a:xfrm>
            <a:off x="5050790" y="4577736"/>
            <a:ext cx="22860" cy="2286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Decision 97">
            <a:extLst>
              <a:ext uri="{FF2B5EF4-FFF2-40B4-BE49-F238E27FC236}">
                <a16:creationId xmlns:a16="http://schemas.microsoft.com/office/drawing/2014/main" id="{CF71F8F9-6B6F-49BF-9E43-BB2C5A514A3A}"/>
              </a:ext>
            </a:extLst>
          </p:cNvPr>
          <p:cNvSpPr/>
          <p:nvPr/>
        </p:nvSpPr>
        <p:spPr>
          <a:xfrm>
            <a:off x="4993084" y="4478955"/>
            <a:ext cx="22860" cy="2286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Decision 98">
            <a:extLst>
              <a:ext uri="{FF2B5EF4-FFF2-40B4-BE49-F238E27FC236}">
                <a16:creationId xmlns:a16="http://schemas.microsoft.com/office/drawing/2014/main" id="{908E09F1-2CF7-4A88-BACF-C1FCDB519B50}"/>
              </a:ext>
            </a:extLst>
          </p:cNvPr>
          <p:cNvSpPr/>
          <p:nvPr/>
        </p:nvSpPr>
        <p:spPr>
          <a:xfrm>
            <a:off x="5320312" y="4445002"/>
            <a:ext cx="22860" cy="2286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Decision 99">
            <a:extLst>
              <a:ext uri="{FF2B5EF4-FFF2-40B4-BE49-F238E27FC236}">
                <a16:creationId xmlns:a16="http://schemas.microsoft.com/office/drawing/2014/main" id="{D5A7AD8B-6FDB-4049-A63C-D10841178DDF}"/>
              </a:ext>
            </a:extLst>
          </p:cNvPr>
          <p:cNvSpPr/>
          <p:nvPr/>
        </p:nvSpPr>
        <p:spPr>
          <a:xfrm>
            <a:off x="7227601" y="4452142"/>
            <a:ext cx="22860" cy="2286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Decision 100">
            <a:extLst>
              <a:ext uri="{FF2B5EF4-FFF2-40B4-BE49-F238E27FC236}">
                <a16:creationId xmlns:a16="http://schemas.microsoft.com/office/drawing/2014/main" id="{9CEEAE03-BED5-4B05-8BE4-C593C05D61DF}"/>
              </a:ext>
            </a:extLst>
          </p:cNvPr>
          <p:cNvSpPr/>
          <p:nvPr/>
        </p:nvSpPr>
        <p:spPr>
          <a:xfrm>
            <a:off x="7297101" y="4484966"/>
            <a:ext cx="22860" cy="2286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Decision 101">
            <a:extLst>
              <a:ext uri="{FF2B5EF4-FFF2-40B4-BE49-F238E27FC236}">
                <a16:creationId xmlns:a16="http://schemas.microsoft.com/office/drawing/2014/main" id="{9E4F4037-9B22-4A43-A30F-C4436204C885}"/>
              </a:ext>
            </a:extLst>
          </p:cNvPr>
          <p:cNvSpPr/>
          <p:nvPr/>
        </p:nvSpPr>
        <p:spPr>
          <a:xfrm>
            <a:off x="7119496" y="4496396"/>
            <a:ext cx="22860" cy="2286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Decision 102">
            <a:extLst>
              <a:ext uri="{FF2B5EF4-FFF2-40B4-BE49-F238E27FC236}">
                <a16:creationId xmlns:a16="http://schemas.microsoft.com/office/drawing/2014/main" id="{23A2D2C9-AD4D-4FF6-8C0F-8BB6155B0D99}"/>
              </a:ext>
            </a:extLst>
          </p:cNvPr>
          <p:cNvSpPr/>
          <p:nvPr/>
        </p:nvSpPr>
        <p:spPr>
          <a:xfrm>
            <a:off x="7285671" y="4340398"/>
            <a:ext cx="22860" cy="2286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Decision 103">
            <a:extLst>
              <a:ext uri="{FF2B5EF4-FFF2-40B4-BE49-F238E27FC236}">
                <a16:creationId xmlns:a16="http://schemas.microsoft.com/office/drawing/2014/main" id="{B6C25A13-4598-41BC-A0FB-4FDAF7EE7B49}"/>
              </a:ext>
            </a:extLst>
          </p:cNvPr>
          <p:cNvSpPr/>
          <p:nvPr/>
        </p:nvSpPr>
        <p:spPr>
          <a:xfrm>
            <a:off x="7132831" y="4352640"/>
            <a:ext cx="22860" cy="2286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BB26638-BDC2-4870-84E0-84E8A720C37D}"/>
              </a:ext>
            </a:extLst>
          </p:cNvPr>
          <p:cNvSpPr txBox="1"/>
          <p:nvPr/>
        </p:nvSpPr>
        <p:spPr>
          <a:xfrm>
            <a:off x="8551496" y="1523842"/>
            <a:ext cx="25755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Fast Incremental Localizer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Features: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Prev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Pixels,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Prev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Points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                  Current Pixels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2833764-9750-4593-BA63-22892709F124}"/>
              </a:ext>
            </a:extLst>
          </p:cNvPr>
          <p:cNvCxnSpPr>
            <a:cxnSpLocks/>
          </p:cNvCxnSpPr>
          <p:nvPr/>
        </p:nvCxnSpPr>
        <p:spPr>
          <a:xfrm flipH="1">
            <a:off x="7615529" y="1842635"/>
            <a:ext cx="837720" cy="5587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0E1E48A0-09C7-4161-BF6F-52E3DA573C33}"/>
              </a:ext>
            </a:extLst>
          </p:cNvPr>
          <p:cNvSpPr txBox="1"/>
          <p:nvPr/>
        </p:nvSpPr>
        <p:spPr>
          <a:xfrm>
            <a:off x="8444912" y="5161263"/>
            <a:ext cx="3476401" cy="147732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Properties:</a:t>
            </a:r>
          </a:p>
          <a:p>
            <a:r>
              <a:rPr lang="en-US" dirty="0"/>
              <a:t>   - Lots of models on same data</a:t>
            </a:r>
          </a:p>
          <a:p>
            <a:r>
              <a:rPr lang="en-US" dirty="0"/>
              <a:t>   - Tight coupling between models</a:t>
            </a:r>
          </a:p>
          <a:p>
            <a:r>
              <a:rPr lang="en-US" dirty="0"/>
              <a:t>   - Difficult to ‘close loop’ for labels</a:t>
            </a:r>
          </a:p>
          <a:p>
            <a:r>
              <a:rPr lang="en-US" dirty="0"/>
              <a:t>   - Privacy a serious concern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1C6F5C-17E2-43F5-ABD3-AFA245F83C2F}"/>
              </a:ext>
            </a:extLst>
          </p:cNvPr>
          <p:cNvSpPr/>
          <p:nvPr/>
        </p:nvSpPr>
        <p:spPr>
          <a:xfrm>
            <a:off x="8952620" y="2566070"/>
            <a:ext cx="323165" cy="7954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0C191-F48C-4627-A9F1-5507819C33C0}"/>
              </a:ext>
            </a:extLst>
          </p:cNvPr>
          <p:cNvSpPr txBox="1"/>
          <p:nvPr/>
        </p:nvSpPr>
        <p:spPr>
          <a:xfrm rot="16200000">
            <a:off x="8717331" y="2838055"/>
            <a:ext cx="809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Featurizer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2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17448 1.48148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4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16836 -0.00139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11" y="-69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16836 -0.00139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11" y="-69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5" grpId="0"/>
      <p:bldP spid="16" grpId="0"/>
      <p:bldP spid="18" grpId="0"/>
      <p:bldP spid="37" grpId="0"/>
      <p:bldP spid="44" grpId="0"/>
      <p:bldP spid="44" grpId="1"/>
      <p:bldP spid="65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/>
      <p:bldP spid="81" grpId="0"/>
      <p:bldP spid="82" grpId="0"/>
      <p:bldP spid="83" grpId="0"/>
      <p:bldP spid="84" grpId="0"/>
      <p:bldP spid="87" grpId="0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/>
      <p:bldP spid="112" grpId="0" animBg="1"/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69AF7-966B-4F40-8091-8DD5252E6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0"/>
            <a:ext cx="10515600" cy="701675"/>
          </a:xfrm>
        </p:spPr>
        <p:txBody>
          <a:bodyPr/>
          <a:lstStyle/>
          <a:p>
            <a:r>
              <a:rPr lang="en-US" dirty="0"/>
              <a:t>Getting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18DFD-9296-4410-B4AD-52346927C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825" y="1162049"/>
            <a:ext cx="5181600" cy="501491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People working on The Product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Devs</a:t>
            </a:r>
            <a:r>
              <a:rPr lang="en-US" dirty="0"/>
              <a:t> in front of their computers</a:t>
            </a:r>
          </a:p>
          <a:p>
            <a:pPr lvl="1"/>
            <a:r>
              <a:rPr lang="en-US" dirty="0"/>
              <a:t>Super biased</a:t>
            </a:r>
          </a:p>
          <a:p>
            <a:pPr lvl="2"/>
            <a:r>
              <a:rPr lang="en-US" dirty="0"/>
              <a:t>Small Population</a:t>
            </a:r>
          </a:p>
          <a:p>
            <a:pPr lvl="2"/>
            <a:r>
              <a:rPr lang="en-US" dirty="0"/>
              <a:t>Know how to set it up</a:t>
            </a:r>
          </a:p>
          <a:p>
            <a:pPr lvl="2"/>
            <a:r>
              <a:rPr lang="en-US" dirty="0"/>
              <a:t>Know what it’s good/bad at</a:t>
            </a:r>
          </a:p>
          <a:p>
            <a:endParaRPr lang="en-US" dirty="0"/>
          </a:p>
          <a:p>
            <a:r>
              <a:rPr lang="en-US" dirty="0"/>
              <a:t>Lab Setting</a:t>
            </a:r>
          </a:p>
          <a:p>
            <a:pPr lvl="1"/>
            <a:r>
              <a:rPr lang="en-US" dirty="0"/>
              <a:t>E.g. Simulate the environment where it will run, bring in volunteers</a:t>
            </a:r>
          </a:p>
          <a:p>
            <a:pPr lvl="1"/>
            <a:r>
              <a:rPr lang="en-US" dirty="0"/>
              <a:t>Somewhat biased</a:t>
            </a:r>
          </a:p>
          <a:p>
            <a:pPr lvl="2"/>
            <a:r>
              <a:rPr lang="en-US" dirty="0"/>
              <a:t>Hard to simulate lots of environments</a:t>
            </a:r>
          </a:p>
          <a:p>
            <a:pPr lvl="2"/>
            <a:r>
              <a:rPr lang="en-US" dirty="0"/>
              <a:t>Users in labs may not act naturally</a:t>
            </a:r>
          </a:p>
          <a:p>
            <a:endParaRPr lang="en-US" dirty="0"/>
          </a:p>
          <a:p>
            <a:r>
              <a:rPr lang="en-US" dirty="0"/>
              <a:t>In Environment</a:t>
            </a:r>
          </a:p>
          <a:p>
            <a:pPr lvl="1"/>
            <a:r>
              <a:rPr lang="en-US" dirty="0"/>
              <a:t>E.g. Give to potential users for feedback / training data before launching</a:t>
            </a:r>
          </a:p>
          <a:p>
            <a:pPr lvl="1"/>
            <a:r>
              <a:rPr lang="en-US" dirty="0"/>
              <a:t>Can be very good data if the program is run well</a:t>
            </a:r>
          </a:p>
          <a:p>
            <a:pPr lvl="2"/>
            <a:r>
              <a:rPr lang="en-US" dirty="0"/>
              <a:t>Careful matrix of user types and user environments</a:t>
            </a:r>
          </a:p>
          <a:p>
            <a:pPr lvl="2"/>
            <a:r>
              <a:rPr lang="en-US" dirty="0"/>
              <a:t>Users configure the system as they want / can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60FBE7-7D98-48B6-8C06-7670CC34D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162049"/>
            <a:ext cx="5181600" cy="50149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Script</a:t>
            </a:r>
          </a:p>
          <a:p>
            <a:pPr lvl="1"/>
            <a:r>
              <a:rPr lang="en-US" dirty="0"/>
              <a:t>Collect the situations you want</a:t>
            </a:r>
          </a:p>
          <a:p>
            <a:pPr lvl="2"/>
            <a:r>
              <a:rPr lang="en-US" dirty="0"/>
              <a:t>Poses</a:t>
            </a:r>
          </a:p>
          <a:p>
            <a:pPr lvl="2"/>
            <a:r>
              <a:rPr lang="en-US" dirty="0"/>
              <a:t>Gestures</a:t>
            </a:r>
          </a:p>
          <a:p>
            <a:pPr lvl="2"/>
            <a:r>
              <a:rPr lang="en-US" dirty="0"/>
              <a:t>Activities</a:t>
            </a:r>
          </a:p>
          <a:p>
            <a:pPr lvl="1"/>
            <a:r>
              <a:rPr lang="en-US" dirty="0"/>
              <a:t>Hard for users to be natural while scripted</a:t>
            </a:r>
          </a:p>
          <a:p>
            <a:pPr lvl="1"/>
            <a:r>
              <a:rPr lang="en-US" dirty="0"/>
              <a:t>May miss many user activities you didn’t imagine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Using Product as it was intended</a:t>
            </a:r>
          </a:p>
          <a:p>
            <a:pPr lvl="1"/>
            <a:r>
              <a:rPr lang="en-US" dirty="0"/>
              <a:t>Need enough of the product to be able to use it</a:t>
            </a:r>
          </a:p>
          <a:p>
            <a:pPr lvl="1"/>
            <a:r>
              <a:rPr lang="en-US" dirty="0"/>
              <a:t>Users may not do the gestures / activities you want</a:t>
            </a:r>
          </a:p>
          <a:p>
            <a:pPr lvl="1"/>
            <a:r>
              <a:rPr lang="en-US" dirty="0"/>
              <a:t>Users may be so ‘bad’ at the gestures without feedback that the data is useless</a:t>
            </a:r>
          </a:p>
        </p:txBody>
      </p:sp>
    </p:spTree>
    <p:extLst>
      <p:ext uri="{BB962C8B-B14F-4D97-AF65-F5344CB8AC3E}">
        <p14:creationId xmlns:p14="http://schemas.microsoft.com/office/powerpoint/2010/main" val="297025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2F50E-DACD-4DC6-961A-BE1B2A0D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41" y="146159"/>
            <a:ext cx="10515600" cy="583415"/>
          </a:xfrm>
        </p:spPr>
        <p:txBody>
          <a:bodyPr>
            <a:normAutofit fontScale="90000"/>
          </a:bodyPr>
          <a:lstStyle/>
          <a:p>
            <a:r>
              <a:rPr lang="en-US" dirty="0"/>
              <a:t>Labeling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E068CA-0EE0-4412-A52A-E9A185490D10}"/>
              </a:ext>
            </a:extLst>
          </p:cNvPr>
          <p:cNvSpPr/>
          <p:nvPr/>
        </p:nvSpPr>
        <p:spPr>
          <a:xfrm>
            <a:off x="3297278" y="2139270"/>
            <a:ext cx="6064419" cy="360819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2EA877-2195-4C04-A035-9A4B447FA6A1}"/>
              </a:ext>
            </a:extLst>
          </p:cNvPr>
          <p:cNvSpPr txBox="1"/>
          <p:nvPr/>
        </p:nvSpPr>
        <p:spPr>
          <a:xfrm>
            <a:off x="9049700" y="2081213"/>
            <a:ext cx="23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x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3C5D73-06EF-44BF-AF50-37965C7C40D5}"/>
              </a:ext>
            </a:extLst>
          </p:cNvPr>
          <p:cNvSpPr/>
          <p:nvPr/>
        </p:nvSpPr>
        <p:spPr>
          <a:xfrm>
            <a:off x="5722145" y="2884819"/>
            <a:ext cx="3337647" cy="265449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44182C-BDF3-46C1-BFBE-0A389CAFCDC6}"/>
              </a:ext>
            </a:extLst>
          </p:cNvPr>
          <p:cNvSpPr/>
          <p:nvPr/>
        </p:nvSpPr>
        <p:spPr>
          <a:xfrm>
            <a:off x="3384062" y="2724171"/>
            <a:ext cx="2264228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50" dirty="0">
                <a:solidFill>
                  <a:srgbClr val="7B8898"/>
                </a:solidFill>
                <a:latin typeface="Mercury SSm A"/>
              </a:rPr>
              <a:t> </a:t>
            </a: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rcury SSm A"/>
              </a:rPr>
              <a:t>Person 1</a:t>
            </a:r>
            <a:endParaRPr lang="da-DK" sz="1050" u="sng" dirty="0">
              <a:solidFill>
                <a:srgbClr val="7B8898"/>
              </a:solidFill>
              <a:latin typeface="Mercury SSm A"/>
            </a:endParaRPr>
          </a:p>
          <a:p>
            <a:br>
              <a:rPr lang="da-DK" sz="1050" u="sng" dirty="0">
                <a:solidFill>
                  <a:srgbClr val="7B8898"/>
                </a:solidFill>
                <a:latin typeface="Mercury SSm A"/>
              </a:rPr>
            </a:b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ercury SSm A"/>
              </a:rPr>
              <a:t>Draw bounding box…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ercury SSm A"/>
              </a:rPr>
              <a:t>Draw face bounding box…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ercury SSm A"/>
              </a:rPr>
              <a:t>Mark hands…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ercury SSm A"/>
              </a:rPr>
              <a:t>Annotate face…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ercury SSm A"/>
              </a:rPr>
              <a:t>Enter properties…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ercury SSm A"/>
              </a:rPr>
              <a:t>     Skin Tone…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ercury SSm A"/>
              </a:rPr>
              <a:t>     Has Glasses…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ercury SSm A"/>
              </a:rPr>
              <a:t>     Wearing Makeup…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ercury SSm A"/>
              </a:rPr>
              <a:t>Gesture start/end…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BDD4BA0-FA58-4124-B681-ADD06FDEC80F}"/>
              </a:ext>
            </a:extLst>
          </p:cNvPr>
          <p:cNvSpPr/>
          <p:nvPr/>
        </p:nvSpPr>
        <p:spPr>
          <a:xfrm>
            <a:off x="9197410" y="5513531"/>
            <a:ext cx="91440" cy="90713"/>
          </a:xfrm>
          <a:prstGeom prst="down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AA1FEF16-447C-451F-8419-670BB7F7C0B5}"/>
              </a:ext>
            </a:extLst>
          </p:cNvPr>
          <p:cNvSpPr/>
          <p:nvPr/>
        </p:nvSpPr>
        <p:spPr>
          <a:xfrm rot="10800000">
            <a:off x="9204443" y="2663929"/>
            <a:ext cx="91440" cy="90713"/>
          </a:xfrm>
          <a:prstGeom prst="down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C60FFC-0F4C-4E87-AA99-5FB0494B7A9D}"/>
              </a:ext>
            </a:extLst>
          </p:cNvPr>
          <p:cNvSpPr/>
          <p:nvPr/>
        </p:nvSpPr>
        <p:spPr>
          <a:xfrm>
            <a:off x="9218510" y="2802203"/>
            <a:ext cx="63306" cy="26544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0F52F2F-C87C-4894-A72E-429DF9EA5449}"/>
              </a:ext>
            </a:extLst>
          </p:cNvPr>
          <p:cNvSpPr/>
          <p:nvPr/>
        </p:nvSpPr>
        <p:spPr>
          <a:xfrm>
            <a:off x="6806488" y="2233457"/>
            <a:ext cx="428660" cy="22607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65F84A-0CE4-436E-914D-9F0849255411}"/>
              </a:ext>
            </a:extLst>
          </p:cNvPr>
          <p:cNvSpPr txBox="1"/>
          <p:nvPr/>
        </p:nvSpPr>
        <p:spPr>
          <a:xfrm>
            <a:off x="6795469" y="2223115"/>
            <a:ext cx="5055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Next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D63BD2A-9F84-4AC5-A5A5-35E24EAE6582}"/>
              </a:ext>
            </a:extLst>
          </p:cNvPr>
          <p:cNvSpPr/>
          <p:nvPr/>
        </p:nvSpPr>
        <p:spPr>
          <a:xfrm>
            <a:off x="3372734" y="5278230"/>
            <a:ext cx="523841" cy="35694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FF524C-6D5B-4868-890E-0841441EA503}"/>
              </a:ext>
            </a:extLst>
          </p:cNvPr>
          <p:cNvSpPr txBox="1"/>
          <p:nvPr/>
        </p:nvSpPr>
        <p:spPr>
          <a:xfrm>
            <a:off x="3269938" y="5259314"/>
            <a:ext cx="6776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Add Person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BCE0AB-801D-4480-AC1F-214419664BC7}"/>
              </a:ext>
            </a:extLst>
          </p:cNvPr>
          <p:cNvGrpSpPr/>
          <p:nvPr/>
        </p:nvGrpSpPr>
        <p:grpSpPr>
          <a:xfrm>
            <a:off x="5909516" y="3168528"/>
            <a:ext cx="937110" cy="1873218"/>
            <a:chOff x="5909516" y="3168528"/>
            <a:chExt cx="937110" cy="1873218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C85FE37-389D-4CB5-BE10-36C7935D6207}"/>
                </a:ext>
              </a:extLst>
            </p:cNvPr>
            <p:cNvSpPr/>
            <p:nvPr/>
          </p:nvSpPr>
          <p:spPr>
            <a:xfrm>
              <a:off x="6073125" y="3168528"/>
              <a:ext cx="575197" cy="563597"/>
            </a:xfrm>
            <a:prstGeom prst="ellipse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E6FC97-5678-44AF-B3B5-5367FC837954}"/>
                </a:ext>
              </a:extLst>
            </p:cNvPr>
            <p:cNvCxnSpPr>
              <a:cxnSpLocks/>
              <a:stCxn id="57" idx="4"/>
            </p:cNvCxnSpPr>
            <p:nvPr/>
          </p:nvCxnSpPr>
          <p:spPr>
            <a:xfrm>
              <a:off x="6360724" y="3732125"/>
              <a:ext cx="0" cy="651881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67EC600-249E-4131-A9D9-82ACC301A5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4318" y="3737633"/>
              <a:ext cx="482308" cy="152768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966AF33-C40D-423B-BECE-2312B96B600B}"/>
                </a:ext>
              </a:extLst>
            </p:cNvPr>
            <p:cNvCxnSpPr>
              <a:cxnSpLocks/>
            </p:cNvCxnSpPr>
            <p:nvPr/>
          </p:nvCxnSpPr>
          <p:spPr>
            <a:xfrm>
              <a:off x="5909516" y="3737633"/>
              <a:ext cx="430334" cy="163784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BB63AEE-A8FC-496C-A955-18AC99FC1775}"/>
                </a:ext>
              </a:extLst>
            </p:cNvPr>
            <p:cNvCxnSpPr>
              <a:cxnSpLocks/>
            </p:cNvCxnSpPr>
            <p:nvPr/>
          </p:nvCxnSpPr>
          <p:spPr>
            <a:xfrm>
              <a:off x="6360724" y="4237114"/>
              <a:ext cx="287598" cy="80463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2FAF4B3-5255-439F-8855-B0AB75F05B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3126" y="4226098"/>
              <a:ext cx="287598" cy="815648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E879856-7721-48D8-8A1D-54E055F581ED}"/>
              </a:ext>
            </a:extLst>
          </p:cNvPr>
          <p:cNvCxnSpPr>
            <a:cxnSpLocks/>
          </p:cNvCxnSpPr>
          <p:nvPr/>
        </p:nvCxnSpPr>
        <p:spPr>
          <a:xfrm>
            <a:off x="7888870" y="4031784"/>
            <a:ext cx="437687" cy="11016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19A1FE-7644-4821-BBCF-B8B01266BC77}"/>
              </a:ext>
            </a:extLst>
          </p:cNvPr>
          <p:cNvGrpSpPr/>
          <p:nvPr/>
        </p:nvGrpSpPr>
        <p:grpSpPr>
          <a:xfrm>
            <a:off x="7871199" y="3326803"/>
            <a:ext cx="971991" cy="1856326"/>
            <a:chOff x="7871199" y="3326803"/>
            <a:chExt cx="971991" cy="1856326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F5E12BA-DD7D-4AAB-B96D-E3CCD8F4150D}"/>
                </a:ext>
              </a:extLst>
            </p:cNvPr>
            <p:cNvSpPr/>
            <p:nvPr/>
          </p:nvSpPr>
          <p:spPr>
            <a:xfrm>
              <a:off x="8059832" y="3326803"/>
              <a:ext cx="575197" cy="563597"/>
            </a:xfrm>
            <a:prstGeom prst="ellipse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C7D2156-A7EB-49B5-85A7-26D0E427DF7C}"/>
                </a:ext>
              </a:extLst>
            </p:cNvPr>
            <p:cNvCxnSpPr>
              <a:cxnSpLocks/>
              <a:stCxn id="63" idx="4"/>
            </p:cNvCxnSpPr>
            <p:nvPr/>
          </p:nvCxnSpPr>
          <p:spPr>
            <a:xfrm>
              <a:off x="8347431" y="3890400"/>
              <a:ext cx="0" cy="651881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1BC7773-93B5-4649-A5C0-62B50D02D849}"/>
                </a:ext>
              </a:extLst>
            </p:cNvPr>
            <p:cNvCxnSpPr>
              <a:cxnSpLocks/>
            </p:cNvCxnSpPr>
            <p:nvPr/>
          </p:nvCxnSpPr>
          <p:spPr>
            <a:xfrm>
              <a:off x="8351025" y="4031784"/>
              <a:ext cx="492165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B151BAD-6CC0-4D31-B0AD-98CBAFB3AB14}"/>
                </a:ext>
              </a:extLst>
            </p:cNvPr>
            <p:cNvCxnSpPr>
              <a:cxnSpLocks/>
            </p:cNvCxnSpPr>
            <p:nvPr/>
          </p:nvCxnSpPr>
          <p:spPr>
            <a:xfrm>
              <a:off x="8368305" y="4367481"/>
              <a:ext cx="266724" cy="815648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E0000B4-5EB3-4FF4-971D-CD9A9C2B81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9833" y="4367481"/>
              <a:ext cx="287598" cy="815648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FCF6C45F-BBC5-4B41-ADB7-C0378646613B}"/>
                </a:ext>
              </a:extLst>
            </p:cNvPr>
            <p:cNvSpPr/>
            <p:nvPr/>
          </p:nvSpPr>
          <p:spPr>
            <a:xfrm>
              <a:off x="7871199" y="4065568"/>
              <a:ext cx="951117" cy="90328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625FC7-553E-4E00-A5DD-5335FB4A7223}"/>
              </a:ext>
            </a:extLst>
          </p:cNvPr>
          <p:cNvGrpSpPr/>
          <p:nvPr/>
        </p:nvGrpSpPr>
        <p:grpSpPr>
          <a:xfrm>
            <a:off x="6899394" y="3854740"/>
            <a:ext cx="612550" cy="1345593"/>
            <a:chOff x="6899394" y="3854740"/>
            <a:chExt cx="612550" cy="1345593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EDA173A-0D64-490F-987C-CBFA5520F629}"/>
                </a:ext>
              </a:extLst>
            </p:cNvPr>
            <p:cNvSpPr/>
            <p:nvPr/>
          </p:nvSpPr>
          <p:spPr>
            <a:xfrm>
              <a:off x="6926735" y="3854740"/>
              <a:ext cx="430334" cy="421655"/>
            </a:xfrm>
            <a:prstGeom prst="ellipse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E41B447-4523-4339-969B-49038516BEF3}"/>
                </a:ext>
              </a:extLst>
            </p:cNvPr>
            <p:cNvCxnSpPr>
              <a:cxnSpLocks/>
              <a:stCxn id="70" idx="4"/>
            </p:cNvCxnSpPr>
            <p:nvPr/>
          </p:nvCxnSpPr>
          <p:spPr>
            <a:xfrm>
              <a:off x="7141902" y="4276395"/>
              <a:ext cx="0" cy="502283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5FB7EF8-F2D1-42A4-90FF-8F905492BB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2359" y="4367481"/>
              <a:ext cx="349585" cy="7550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2B2E6CF-072E-4BF0-AD7F-82DFDD8B79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9394" y="4453998"/>
              <a:ext cx="238497" cy="24405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F2D277C-56F0-4190-A69F-476CF3BEBF2A}"/>
                </a:ext>
              </a:extLst>
            </p:cNvPr>
            <p:cNvCxnSpPr>
              <a:cxnSpLocks/>
            </p:cNvCxnSpPr>
            <p:nvPr/>
          </p:nvCxnSpPr>
          <p:spPr>
            <a:xfrm>
              <a:off x="7158765" y="4789694"/>
              <a:ext cx="198304" cy="393435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023549-FEA1-4935-BDA6-4B75CB07A0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5926" y="4778678"/>
              <a:ext cx="232839" cy="421655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3DFD7A51-9F4F-42F7-B4A1-6C452727D9E4}"/>
              </a:ext>
            </a:extLst>
          </p:cNvPr>
          <p:cNvSpPr txBox="1"/>
          <p:nvPr/>
        </p:nvSpPr>
        <p:spPr>
          <a:xfrm>
            <a:off x="3347977" y="2158093"/>
            <a:ext cx="1864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Lable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-o-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tron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2072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492A740-C906-42CF-BE2C-106A411E5D2F}"/>
              </a:ext>
            </a:extLst>
          </p:cNvPr>
          <p:cNvSpPr txBox="1"/>
          <p:nvPr/>
        </p:nvSpPr>
        <p:spPr>
          <a:xfrm>
            <a:off x="7337151" y="2212671"/>
            <a:ext cx="16633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Complete: 12 / 150,232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DF93D80-20BC-4578-AC4F-B8C620D1B9B6}"/>
              </a:ext>
            </a:extLst>
          </p:cNvPr>
          <p:cNvSpPr txBox="1"/>
          <p:nvPr/>
        </p:nvSpPr>
        <p:spPr>
          <a:xfrm>
            <a:off x="7348168" y="2420300"/>
            <a:ext cx="1602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Agreement Index: 87%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61450E4-1D16-4A98-B940-BDA07085D39C}"/>
              </a:ext>
            </a:extLst>
          </p:cNvPr>
          <p:cNvSpPr/>
          <p:nvPr/>
        </p:nvSpPr>
        <p:spPr>
          <a:xfrm>
            <a:off x="5905923" y="3131671"/>
            <a:ext cx="934074" cy="1910075"/>
          </a:xfrm>
          <a:prstGeom prst="rect">
            <a:avLst/>
          </a:prstGeom>
          <a:noFill/>
          <a:ln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E39BA83-A1BF-4342-8312-6EAFD92DEF1F}"/>
              </a:ext>
            </a:extLst>
          </p:cNvPr>
          <p:cNvSpPr/>
          <p:nvPr/>
        </p:nvSpPr>
        <p:spPr>
          <a:xfrm>
            <a:off x="6659738" y="3100401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rcury SSm A"/>
              </a:rPr>
              <a:t>1</a:t>
            </a:r>
            <a:endParaRPr lang="en-US" sz="105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C0F5C9E-C675-4C6C-9E80-E76C15175611}"/>
              </a:ext>
            </a:extLst>
          </p:cNvPr>
          <p:cNvSpPr txBox="1"/>
          <p:nvPr/>
        </p:nvSpPr>
        <p:spPr>
          <a:xfrm>
            <a:off x="4535628" y="399074"/>
            <a:ext cx="2354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Image (label from scratch)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213F7E5-B7E1-4562-AEB8-A0CFA49A25CC}"/>
              </a:ext>
            </a:extLst>
          </p:cNvPr>
          <p:cNvSpPr txBox="1"/>
          <p:nvPr/>
        </p:nvSpPr>
        <p:spPr>
          <a:xfrm>
            <a:off x="4537282" y="683602"/>
            <a:ext cx="2511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Frame (incremental update)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6BC661D-DCB8-413C-81F7-10658D954912}"/>
              </a:ext>
            </a:extLst>
          </p:cNvPr>
          <p:cNvCxnSpPr>
            <a:cxnSpLocks/>
          </p:cNvCxnSpPr>
          <p:nvPr/>
        </p:nvCxnSpPr>
        <p:spPr>
          <a:xfrm flipH="1" flipV="1">
            <a:off x="6336897" y="1015181"/>
            <a:ext cx="589029" cy="10434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96D2EA1-7AEC-4400-8DBB-12072187D392}"/>
              </a:ext>
            </a:extLst>
          </p:cNvPr>
          <p:cNvCxnSpPr>
            <a:cxnSpLocks/>
          </p:cNvCxnSpPr>
          <p:nvPr/>
        </p:nvCxnSpPr>
        <p:spPr>
          <a:xfrm flipV="1">
            <a:off x="8717368" y="1513623"/>
            <a:ext cx="299511" cy="5644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8133B6D4-CF2A-4B74-A17C-DF5E6B883319}"/>
              </a:ext>
            </a:extLst>
          </p:cNvPr>
          <p:cNvSpPr txBox="1"/>
          <p:nvPr/>
        </p:nvSpPr>
        <p:spPr>
          <a:xfrm>
            <a:off x="7906180" y="570302"/>
            <a:ext cx="2502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Multiple Labelers Per Image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 - Track Efficiency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 - Crosscheck Accuracy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89430C0-EE44-4F26-9795-04D460932296}"/>
              </a:ext>
            </a:extLst>
          </p:cNvPr>
          <p:cNvSpPr/>
          <p:nvPr/>
        </p:nvSpPr>
        <p:spPr>
          <a:xfrm>
            <a:off x="6056110" y="3157620"/>
            <a:ext cx="603628" cy="563597"/>
          </a:xfrm>
          <a:prstGeom prst="rect">
            <a:avLst/>
          </a:prstGeom>
          <a:noFill/>
          <a:ln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48A007A-D67D-4472-97D3-E8844B945F5B}"/>
              </a:ext>
            </a:extLst>
          </p:cNvPr>
          <p:cNvSpPr/>
          <p:nvPr/>
        </p:nvSpPr>
        <p:spPr>
          <a:xfrm>
            <a:off x="5797379" y="3628051"/>
            <a:ext cx="200025" cy="208148"/>
          </a:xfrm>
          <a:prstGeom prst="ellipse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DA9E2A9-43AD-439F-83A3-EC0B756FF136}"/>
              </a:ext>
            </a:extLst>
          </p:cNvPr>
          <p:cNvSpPr/>
          <p:nvPr/>
        </p:nvSpPr>
        <p:spPr>
          <a:xfrm>
            <a:off x="6720456" y="3618493"/>
            <a:ext cx="200025" cy="208148"/>
          </a:xfrm>
          <a:prstGeom prst="ellipse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F4376F8-DDF9-4D1F-A021-D310001C1D3A}"/>
              </a:ext>
            </a:extLst>
          </p:cNvPr>
          <p:cNvSpPr/>
          <p:nvPr/>
        </p:nvSpPr>
        <p:spPr>
          <a:xfrm>
            <a:off x="6178862" y="3352500"/>
            <a:ext cx="76126" cy="76500"/>
          </a:xfrm>
          <a:prstGeom prst="ellipse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83EAE806-14D2-4274-86C0-126193FF9FEE}"/>
              </a:ext>
            </a:extLst>
          </p:cNvPr>
          <p:cNvSpPr/>
          <p:nvPr/>
        </p:nvSpPr>
        <p:spPr>
          <a:xfrm>
            <a:off x="6413592" y="3352500"/>
            <a:ext cx="76126" cy="76500"/>
          </a:xfrm>
          <a:prstGeom prst="ellipse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3F2D1A3F-73BE-4FFE-A99D-EC5B8B709072}"/>
              </a:ext>
            </a:extLst>
          </p:cNvPr>
          <p:cNvSpPr/>
          <p:nvPr/>
        </p:nvSpPr>
        <p:spPr>
          <a:xfrm>
            <a:off x="6298833" y="3464494"/>
            <a:ext cx="76126" cy="76500"/>
          </a:xfrm>
          <a:prstGeom prst="ellipse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754D50-1D0D-44C3-8E02-BD58F5FB8193}"/>
              </a:ext>
            </a:extLst>
          </p:cNvPr>
          <p:cNvSpPr/>
          <p:nvPr/>
        </p:nvSpPr>
        <p:spPr>
          <a:xfrm>
            <a:off x="6236659" y="3575957"/>
            <a:ext cx="76126" cy="76500"/>
          </a:xfrm>
          <a:prstGeom prst="ellipse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0B7A28B9-B052-4C4E-BCFD-79F9A80B7142}"/>
              </a:ext>
            </a:extLst>
          </p:cNvPr>
          <p:cNvSpPr/>
          <p:nvPr/>
        </p:nvSpPr>
        <p:spPr>
          <a:xfrm>
            <a:off x="6386846" y="3575957"/>
            <a:ext cx="76126" cy="76500"/>
          </a:xfrm>
          <a:prstGeom prst="ellipse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64130AE-B48C-42DE-B451-D4B2F0561211}"/>
              </a:ext>
            </a:extLst>
          </p:cNvPr>
          <p:cNvCxnSpPr>
            <a:cxnSpLocks/>
          </p:cNvCxnSpPr>
          <p:nvPr/>
        </p:nvCxnSpPr>
        <p:spPr>
          <a:xfrm flipH="1" flipV="1">
            <a:off x="4218317" y="4593914"/>
            <a:ext cx="1313072" cy="158048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43107098-7316-4764-BC78-67A98F28A3DB}"/>
              </a:ext>
            </a:extLst>
          </p:cNvPr>
          <p:cNvSpPr txBox="1"/>
          <p:nvPr/>
        </p:nvSpPr>
        <p:spPr>
          <a:xfrm>
            <a:off x="4535628" y="6174398"/>
            <a:ext cx="2426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Labels for ‘all’ the models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1B6193A-BDB3-4E99-B703-84704A3A523C}"/>
              </a:ext>
            </a:extLst>
          </p:cNvPr>
          <p:cNvCxnSpPr>
            <a:cxnSpLocks/>
          </p:cNvCxnSpPr>
          <p:nvPr/>
        </p:nvCxnSpPr>
        <p:spPr>
          <a:xfrm flipV="1">
            <a:off x="9097103" y="3667492"/>
            <a:ext cx="1610917" cy="3642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2B9BCBA3-16FC-4FFD-ABE4-7FC346B2E159}"/>
              </a:ext>
            </a:extLst>
          </p:cNvPr>
          <p:cNvSpPr txBox="1"/>
          <p:nvPr/>
        </p:nvSpPr>
        <p:spPr>
          <a:xfrm>
            <a:off x="9629030" y="3326803"/>
            <a:ext cx="2426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Image or Video Clip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8DDF919-2B51-40B9-8869-53B363534796}"/>
              </a:ext>
            </a:extLst>
          </p:cNvPr>
          <p:cNvSpPr txBox="1"/>
          <p:nvPr/>
        </p:nvSpPr>
        <p:spPr>
          <a:xfrm>
            <a:off x="146719" y="2105589"/>
            <a:ext cx="3094309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Massive Labeling 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Imagenet</a:t>
            </a:r>
            <a:r>
              <a:rPr lang="en-US" sz="1600" dirty="0"/>
              <a:t> ~1.2M (human level)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10s of thousands (~viable level)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Workflow, quality checking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Tedious, error prone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Consistency key for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Data useful for many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Label for several at once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Prepare for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Tedious job…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But can be fun!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Helping to create an 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Contributing to a neat product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4958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 animBg="1"/>
      <p:bldP spid="80" grpId="0"/>
      <p:bldP spid="81" grpId="0"/>
      <p:bldP spid="82" grpId="0"/>
      <p:bldP spid="89" grpId="0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1" grpId="0"/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1E36D-D1E2-4E10-9CC8-E41FD04B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52"/>
            <a:ext cx="10515600" cy="1016334"/>
          </a:xfrm>
        </p:spPr>
        <p:txBody>
          <a:bodyPr/>
          <a:lstStyle/>
          <a:p>
            <a:r>
              <a:rPr lang="en-US" dirty="0"/>
              <a:t>Training with the Corpus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EFB1DA-BF2C-4F64-8333-F67A9B121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5895" y="1707470"/>
            <a:ext cx="646331" cy="6463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92CAD9-46E0-4633-A7EE-BE54B9A50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1829" y="999653"/>
            <a:ext cx="323165" cy="323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E12BBB-649C-416A-82F0-570A9F9DB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08949" y="1715210"/>
            <a:ext cx="646331" cy="6463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73E495-311A-4161-8B51-696643A3C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618" y="1715210"/>
            <a:ext cx="646331" cy="6463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F9CC23-C45B-483E-93FC-9D64BF3102CC}"/>
              </a:ext>
            </a:extLst>
          </p:cNvPr>
          <p:cNvSpPr txBox="1"/>
          <p:nvPr/>
        </p:nvSpPr>
        <p:spPr>
          <a:xfrm>
            <a:off x="882594" y="2323536"/>
            <a:ext cx="1005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Person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Detector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8D51EE-F39E-4872-B6F4-FD196688D819}"/>
              </a:ext>
            </a:extLst>
          </p:cNvPr>
          <p:cNvSpPr txBox="1"/>
          <p:nvPr/>
        </p:nvSpPr>
        <p:spPr>
          <a:xfrm>
            <a:off x="5221723" y="2358321"/>
            <a:ext cx="14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Face Localizer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D4E977-CC07-4E64-9907-CB3F3BAB8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44847" y="2854235"/>
            <a:ext cx="323165" cy="3231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9D7CAC-ABAB-4E27-B7A3-8B797C720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4733" y="2566070"/>
            <a:ext cx="323165" cy="3231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6E2FEF-763D-4F35-A958-435685937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8012" y="2932977"/>
            <a:ext cx="323165" cy="3231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00841D-8602-48D3-A3A1-6832AC5256BF}"/>
              </a:ext>
            </a:extLst>
          </p:cNvPr>
          <p:cNvSpPr txBox="1"/>
          <p:nvPr/>
        </p:nvSpPr>
        <p:spPr>
          <a:xfrm>
            <a:off x="9618787" y="3293782"/>
            <a:ext cx="1359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Face Models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156149-3351-4527-9F9E-9990AAEBCA06}"/>
              </a:ext>
            </a:extLst>
          </p:cNvPr>
          <p:cNvSpPr txBox="1"/>
          <p:nvPr/>
        </p:nvSpPr>
        <p:spPr>
          <a:xfrm>
            <a:off x="7334737" y="1311257"/>
            <a:ext cx="120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Recognizer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238A29-B87C-458B-B6BC-3D2704784055}"/>
              </a:ext>
            </a:extLst>
          </p:cNvPr>
          <p:cNvSpPr txBox="1"/>
          <p:nvPr/>
        </p:nvSpPr>
        <p:spPr>
          <a:xfrm>
            <a:off x="3453437" y="2330223"/>
            <a:ext cx="998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Person 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Localizer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CCABF3-CA21-4BA8-AF49-9DC52FBEA068}"/>
              </a:ext>
            </a:extLst>
          </p:cNvPr>
          <p:cNvCxnSpPr>
            <a:cxnSpLocks/>
          </p:cNvCxnSpPr>
          <p:nvPr/>
        </p:nvCxnSpPr>
        <p:spPr>
          <a:xfrm>
            <a:off x="1931735" y="2085117"/>
            <a:ext cx="1521702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1710EC-D1E9-40B7-9182-E93B26215826}"/>
              </a:ext>
            </a:extLst>
          </p:cNvPr>
          <p:cNvCxnSpPr>
            <a:cxnSpLocks/>
          </p:cNvCxnSpPr>
          <p:nvPr/>
        </p:nvCxnSpPr>
        <p:spPr>
          <a:xfrm>
            <a:off x="4451724" y="2085117"/>
            <a:ext cx="105618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99B1E76-658A-4D6C-B326-24BCC3D24858}"/>
              </a:ext>
            </a:extLst>
          </p:cNvPr>
          <p:cNvCxnSpPr>
            <a:cxnSpLocks/>
            <a:stCxn id="5" idx="1"/>
          </p:cNvCxnSpPr>
          <p:nvPr/>
        </p:nvCxnSpPr>
        <p:spPr>
          <a:xfrm flipV="1">
            <a:off x="6172226" y="1219200"/>
            <a:ext cx="1375702" cy="81143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8789D0D-B307-434E-8C39-9C04E98CE91B}"/>
              </a:ext>
            </a:extLst>
          </p:cNvPr>
          <p:cNvCxnSpPr>
            <a:cxnSpLocks/>
            <a:stCxn id="5" idx="1"/>
          </p:cNvCxnSpPr>
          <p:nvPr/>
        </p:nvCxnSpPr>
        <p:spPr>
          <a:xfrm>
            <a:off x="6172226" y="2030636"/>
            <a:ext cx="1270615" cy="48827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879B66C-EFBA-4A42-A655-ACC70AE29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8664" y="2180301"/>
            <a:ext cx="646331" cy="6463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33D012D-1DE0-4367-866A-181C7AF42AF8}"/>
              </a:ext>
            </a:extLst>
          </p:cNvPr>
          <p:cNvSpPr txBox="1"/>
          <p:nvPr/>
        </p:nvSpPr>
        <p:spPr>
          <a:xfrm>
            <a:off x="7234492" y="2831152"/>
            <a:ext cx="1334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Face Tracker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77EB3D-B0AA-4718-B65B-5FE67ABCFF1C}"/>
              </a:ext>
            </a:extLst>
          </p:cNvPr>
          <p:cNvCxnSpPr>
            <a:cxnSpLocks/>
          </p:cNvCxnSpPr>
          <p:nvPr/>
        </p:nvCxnSpPr>
        <p:spPr>
          <a:xfrm>
            <a:off x="8198536" y="2539378"/>
            <a:ext cx="1341431" cy="43048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947342C-6151-497E-AD40-A1E746424A91}"/>
              </a:ext>
            </a:extLst>
          </p:cNvPr>
          <p:cNvSpPr/>
          <p:nvPr/>
        </p:nvSpPr>
        <p:spPr>
          <a:xfrm>
            <a:off x="9605762" y="2566070"/>
            <a:ext cx="323165" cy="7954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A82D43-205C-471C-BB78-F57F211B147F}"/>
              </a:ext>
            </a:extLst>
          </p:cNvPr>
          <p:cNvSpPr txBox="1"/>
          <p:nvPr/>
        </p:nvSpPr>
        <p:spPr>
          <a:xfrm rot="16200000">
            <a:off x="9370473" y="2838055"/>
            <a:ext cx="809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Featurizer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2" name="Picture 10" descr="https://attachment.outlook.live.net/owa/ghulten@outlook.com/service.svc/s/GetAttachmentThumbnail?id=AQMkADAwATY3ZmYAZS04ZWZiLTg1NzQtMDACLTAwCgBGAAADQyyZsbn%2FZEyk9Wpp5kh8fQcAid80n34XLk%2BVe2x5BlpVdgAAAgEMAAAAid80n34XLk%2BVe2x5BlpVdgABY6%2FVkwAAAAESABAAWwO%2BXVl4YU6GMxNZn8al7w%3D%3D&amp;thumbnailType=2&amp;owa=outlook.live.com&amp;scriptVer=20180413.03.01&amp;isc=1&amp;X-OWA-CANARY=QsBH9BTnTkappOra0Dpva5AdJv_ap9UYgg4_bHXzV-mEHgQ5IZiuIH1cOcLO7QJ5K5VyhGVaM68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zOTg4NDgzNzJcIixcInB1aWRcIjpcIjE4Mjk1ODExNTc1MzMwNDRcIixcIm9pZFwiOlwiMDAwNjdmZmUtOGVmYi04NTc0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QzNTE3MDUsIm5iZiI6MTUyNDM1MTEwNX0.SaM6u4nk_kcCYlBP-ilBaYpZNf0WUPy5OuAQSKeiJWbIuUsnuOJTz9T11tL0FdOce9uH2Vn5T0INfUn3pm4S5azbegbF7SCPdlWj-513HoO5q1AtSwm-VR6pWy0ibC8BgamBTBgyUqxEGqg2C6NrVFH838MDYRoktrAbeUgvdDqSXWB5W0ChH1y6vSemaMpSL0lKFkOVdkq40WFCdqCx3z5D4FGzjJxM4HnZt9ey0nP5DJJFK1EvjL7myqx3q4SA1cOa2TKF8f5YB0AUSWTV-O05kK9dlD0oQeXqZNKhaigrQhpiX_an9VyLvt3lI6zC9x77AyaQ1glCrEMMrf1-9w&amp;animation=true">
            <a:extLst>
              <a:ext uri="{FF2B5EF4-FFF2-40B4-BE49-F238E27FC236}">
                <a16:creationId xmlns:a16="http://schemas.microsoft.com/office/drawing/2014/main" id="{84B0753F-255E-4C69-AF42-A42273C65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0" t="25207" r="38178" b="42478"/>
          <a:stretch/>
        </p:blipFill>
        <p:spPr bwMode="auto">
          <a:xfrm>
            <a:off x="5244344" y="4701958"/>
            <a:ext cx="1012731" cy="143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3DCBD29-F3B2-4951-AAFD-A7876026978B}"/>
              </a:ext>
            </a:extLst>
          </p:cNvPr>
          <p:cNvCxnSpPr>
            <a:cxnSpLocks/>
          </p:cNvCxnSpPr>
          <p:nvPr/>
        </p:nvCxnSpPr>
        <p:spPr>
          <a:xfrm flipH="1" flipV="1">
            <a:off x="1520823" y="3038651"/>
            <a:ext cx="367624" cy="13301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B9D207E-1B15-4890-8A06-2199FE77DBDC}"/>
              </a:ext>
            </a:extLst>
          </p:cNvPr>
          <p:cNvSpPr txBox="1"/>
          <p:nvPr/>
        </p:nvSpPr>
        <p:spPr>
          <a:xfrm>
            <a:off x="524753" y="4611522"/>
            <a:ext cx="4567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Training Person Detector</a:t>
            </a:r>
          </a:p>
          <a:p>
            <a:r>
              <a:rPr lang="en-US" sz="1600" dirty="0"/>
              <a:t>Select Train Data / Test Data split</a:t>
            </a:r>
          </a:p>
          <a:p>
            <a:r>
              <a:rPr lang="en-US" sz="1600" dirty="0"/>
              <a:t>   - Ensure same person not in both</a:t>
            </a:r>
          </a:p>
          <a:p>
            <a:r>
              <a:rPr lang="en-US" sz="1600" dirty="0"/>
              <a:t>   - Ensure same location / lab not in both (?)</a:t>
            </a:r>
          </a:p>
          <a:p>
            <a:r>
              <a:rPr lang="en-US" sz="1600" dirty="0"/>
              <a:t>   - Ensure good matrix coverage in both (user types)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ACF642-3260-4EF0-B911-5712B2D1EF93}"/>
              </a:ext>
            </a:extLst>
          </p:cNvPr>
          <p:cNvSpPr txBox="1"/>
          <p:nvPr/>
        </p:nvSpPr>
        <p:spPr>
          <a:xfrm>
            <a:off x="5384800" y="6067467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Corpus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19331A0-3F1C-4D68-BD29-6CD637AACA56}"/>
              </a:ext>
            </a:extLst>
          </p:cNvPr>
          <p:cNvCxnSpPr>
            <a:cxnSpLocks/>
          </p:cNvCxnSpPr>
          <p:nvPr/>
        </p:nvCxnSpPr>
        <p:spPr>
          <a:xfrm flipH="1" flipV="1">
            <a:off x="4273850" y="3135850"/>
            <a:ext cx="2216684" cy="163703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CD232D0-1323-4E48-B797-EC65CDE0AA5B}"/>
              </a:ext>
            </a:extLst>
          </p:cNvPr>
          <p:cNvSpPr txBox="1"/>
          <p:nvPr/>
        </p:nvSpPr>
        <p:spPr>
          <a:xfrm>
            <a:off x="6585421" y="4647490"/>
            <a:ext cx="50818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Training Person Localizer</a:t>
            </a:r>
          </a:p>
          <a:p>
            <a:r>
              <a:rPr lang="en-US" sz="1600" dirty="0"/>
              <a:t>Select Train Data / Test Data Split</a:t>
            </a:r>
          </a:p>
          <a:p>
            <a:r>
              <a:rPr lang="en-US" sz="1600" dirty="0"/>
              <a:t>   - Not used to train upstream models (or too optimistic)</a:t>
            </a:r>
          </a:p>
          <a:p>
            <a:r>
              <a:rPr lang="en-US" sz="1600" dirty="0"/>
              <a:t>   - Different users from the ones used up stream, </a:t>
            </a:r>
            <a:r>
              <a:rPr lang="en-US" sz="1600" dirty="0" err="1"/>
              <a:t>etc</a:t>
            </a:r>
            <a:endParaRPr lang="en-US" sz="1600" dirty="0"/>
          </a:p>
          <a:p>
            <a:r>
              <a:rPr lang="en-US" sz="1600" dirty="0"/>
              <a:t>Run data through upstream models / processing</a:t>
            </a:r>
          </a:p>
          <a:p>
            <a:r>
              <a:rPr lang="en-US" sz="1600" dirty="0"/>
              <a:t>   -  Only train on images that pass through filters</a:t>
            </a:r>
          </a:p>
          <a:p>
            <a:r>
              <a:rPr lang="en-US" sz="1600" dirty="0"/>
              <a:t>   - Train with correct upstream normalization and labels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F0FCFC7-68F1-4EFD-8867-4B10E15DAA4C}"/>
              </a:ext>
            </a:extLst>
          </p:cNvPr>
          <p:cNvSpPr txBox="1"/>
          <p:nvPr/>
        </p:nvSpPr>
        <p:spPr>
          <a:xfrm>
            <a:off x="8822332" y="293710"/>
            <a:ext cx="3193951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Train Remaining Models</a:t>
            </a:r>
          </a:p>
          <a:p>
            <a:r>
              <a:rPr lang="en-US" sz="1600" dirty="0"/>
              <a:t>Coordinate Collection / Labeling</a:t>
            </a:r>
          </a:p>
          <a:p>
            <a:r>
              <a:rPr lang="en-US" sz="1600" dirty="0"/>
              <a:t>   - Ensure no data overlap</a:t>
            </a:r>
          </a:p>
          <a:p>
            <a:r>
              <a:rPr lang="en-US" sz="1600" dirty="0"/>
              <a:t>Full Pipeline to process training data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AA4342D-73CA-4DFB-93B4-B8FB2FBDFFAE}"/>
              </a:ext>
            </a:extLst>
          </p:cNvPr>
          <p:cNvCxnSpPr>
            <a:cxnSpLocks/>
          </p:cNvCxnSpPr>
          <p:nvPr/>
        </p:nvCxnSpPr>
        <p:spPr>
          <a:xfrm flipH="1">
            <a:off x="8318895" y="1019146"/>
            <a:ext cx="503437" cy="11921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9437B11-EAA2-4AE4-9FAB-4720353918C6}"/>
              </a:ext>
            </a:extLst>
          </p:cNvPr>
          <p:cNvCxnSpPr>
            <a:cxnSpLocks/>
          </p:cNvCxnSpPr>
          <p:nvPr/>
        </p:nvCxnSpPr>
        <p:spPr>
          <a:xfrm flipH="1">
            <a:off x="6696294" y="1326160"/>
            <a:ext cx="2126038" cy="66667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770DA3F-5E73-4142-A709-ADCACDFAA03B}"/>
              </a:ext>
            </a:extLst>
          </p:cNvPr>
          <p:cNvCxnSpPr>
            <a:cxnSpLocks/>
          </p:cNvCxnSpPr>
          <p:nvPr/>
        </p:nvCxnSpPr>
        <p:spPr>
          <a:xfrm flipH="1">
            <a:off x="8362135" y="1410965"/>
            <a:ext cx="665230" cy="6853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9BCD3BD-0599-4348-A1C9-EE0E8970B438}"/>
              </a:ext>
            </a:extLst>
          </p:cNvPr>
          <p:cNvCxnSpPr>
            <a:cxnSpLocks/>
          </p:cNvCxnSpPr>
          <p:nvPr/>
        </p:nvCxnSpPr>
        <p:spPr>
          <a:xfrm>
            <a:off x="9324856" y="1408568"/>
            <a:ext cx="1043156" cy="111950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69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22" grpId="0"/>
      <p:bldP spid="28" grpId="0" animBg="1"/>
      <p:bldP spid="29" grpId="0"/>
      <p:bldP spid="35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22ECC-A768-42A8-A085-7765BE6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277"/>
            <a:ext cx="10515600" cy="806630"/>
          </a:xfrm>
        </p:spPr>
        <p:txBody>
          <a:bodyPr/>
          <a:lstStyle/>
          <a:p>
            <a:r>
              <a:rPr lang="en-US" dirty="0"/>
              <a:t>Evaluating this Model/Data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F5AE5-3B3F-447C-A434-539091286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500" y="1242204"/>
            <a:ext cx="5829300" cy="53268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200" b="1" dirty="0"/>
              <a:t>Challenges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Keeping the data straight</a:t>
            </a:r>
          </a:p>
          <a:p>
            <a:pPr lvl="1"/>
            <a:r>
              <a:rPr lang="en-US" dirty="0"/>
              <a:t>Don’t train with extra info / advantages you won’t have at runtime</a:t>
            </a:r>
          </a:p>
          <a:p>
            <a:pPr lvl="1"/>
            <a:endParaRPr lang="en-US" dirty="0"/>
          </a:p>
          <a:p>
            <a:r>
              <a:rPr lang="en-US" dirty="0"/>
              <a:t>Coupling between models</a:t>
            </a:r>
          </a:p>
          <a:p>
            <a:pPr lvl="1"/>
            <a:r>
              <a:rPr lang="en-US" dirty="0"/>
              <a:t>Shipping a new ‘upstream’ model requires training (and testing) all downstream models</a:t>
            </a:r>
          </a:p>
          <a:p>
            <a:pPr lvl="1"/>
            <a:r>
              <a:rPr lang="en-US" dirty="0"/>
              <a:t>Core changes (e.g. normalization) may have tradeoffs across stack</a:t>
            </a:r>
          </a:p>
          <a:p>
            <a:endParaRPr lang="en-US" dirty="0"/>
          </a:p>
          <a:p>
            <a:r>
              <a:rPr lang="en-US" dirty="0"/>
              <a:t>Retraining the models</a:t>
            </a:r>
          </a:p>
          <a:p>
            <a:pPr lvl="1"/>
            <a:r>
              <a:rPr lang="en-US" dirty="0"/>
              <a:t>May take many hours (days) to reprocess raw data and retrain complex models</a:t>
            </a:r>
          </a:p>
          <a:p>
            <a:pPr lvl="1"/>
            <a:r>
              <a:rPr lang="en-US" dirty="0"/>
              <a:t>End-to-end could take weeks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B3CC2-1CC9-4BC1-9F12-EBB6A7FBF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42202"/>
            <a:ext cx="5600700" cy="53268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200" b="1" dirty="0"/>
              <a:t>Advantages</a:t>
            </a:r>
            <a:endParaRPr lang="en-US" dirty="0"/>
          </a:p>
          <a:p>
            <a:endParaRPr lang="en-US" dirty="0"/>
          </a:p>
          <a:p>
            <a:r>
              <a:rPr lang="en-US" dirty="0"/>
              <a:t>Scaling to Teams</a:t>
            </a:r>
          </a:p>
          <a:p>
            <a:pPr lvl="1"/>
            <a:r>
              <a:rPr lang="en-US" dirty="0"/>
              <a:t>Each model can be managed / optimized by a different group of people</a:t>
            </a:r>
          </a:p>
          <a:p>
            <a:pPr lvl="1"/>
            <a:endParaRPr lang="en-US" dirty="0"/>
          </a:p>
          <a:p>
            <a:r>
              <a:rPr lang="en-US" dirty="0"/>
              <a:t>Efficiency at Execution</a:t>
            </a:r>
          </a:p>
          <a:p>
            <a:pPr lvl="1"/>
            <a:r>
              <a:rPr lang="en-US" dirty="0"/>
              <a:t>Models can be turned on or off in fine grain per scenario</a:t>
            </a:r>
          </a:p>
          <a:p>
            <a:pPr lvl="1"/>
            <a:r>
              <a:rPr lang="en-US" dirty="0"/>
              <a:t>Features can be highly curated and shared</a:t>
            </a:r>
          </a:p>
          <a:p>
            <a:pPr lvl="1"/>
            <a:r>
              <a:rPr lang="en-US" dirty="0"/>
              <a:t>Focus processing &amp; tie to specific users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Value of Data asset can Transcend Application</a:t>
            </a:r>
          </a:p>
          <a:p>
            <a:pPr lvl="1"/>
            <a:r>
              <a:rPr lang="en-US" dirty="0"/>
              <a:t>Labeling for future growth</a:t>
            </a:r>
          </a:p>
          <a:p>
            <a:pPr lvl="1"/>
            <a:r>
              <a:rPr lang="en-US" dirty="0"/>
              <a:t>Assuming sensors don’t change too much…</a:t>
            </a:r>
          </a:p>
        </p:txBody>
      </p:sp>
    </p:spTree>
    <p:extLst>
      <p:ext uri="{BB962C8B-B14F-4D97-AF65-F5344CB8AC3E}">
        <p14:creationId xmlns:p14="http://schemas.microsoft.com/office/powerpoint/2010/main" val="251890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909E6-A08D-473F-9814-008E864DC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4508"/>
          </a:xfrm>
        </p:spPr>
        <p:txBody>
          <a:bodyPr>
            <a:normAutofit fontScale="90000"/>
          </a:bodyPr>
          <a:lstStyle/>
          <a:p>
            <a:r>
              <a:rPr lang="en-US" dirty="0"/>
              <a:t>Verifying Model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062FD-4E93-4EF0-96CC-5719693F0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4418" y="1589743"/>
            <a:ext cx="5607447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Set operating points</a:t>
            </a:r>
          </a:p>
          <a:p>
            <a:pPr lvl="1"/>
            <a:r>
              <a:rPr lang="en-US" dirty="0"/>
              <a:t>Set for worst case not average case</a:t>
            </a:r>
          </a:p>
          <a:p>
            <a:pPr lvl="1"/>
            <a:r>
              <a:rPr lang="en-US" dirty="0"/>
              <a:t>Glasses hardest: set based on this</a:t>
            </a:r>
          </a:p>
          <a:p>
            <a:endParaRPr lang="en-US" dirty="0"/>
          </a:p>
          <a:p>
            <a:r>
              <a:rPr lang="en-US" dirty="0"/>
              <a:t>Per subgroup quality bar</a:t>
            </a:r>
          </a:p>
          <a:p>
            <a:pPr lvl="1"/>
            <a:r>
              <a:rPr lang="en-US" dirty="0"/>
              <a:t>Per subgroup measure FN at target FP</a:t>
            </a:r>
          </a:p>
          <a:p>
            <a:pPr lvl="1"/>
            <a:r>
              <a:rPr lang="en-US" dirty="0"/>
              <a:t>Ensure worst FNR at worst FPR is acceptable</a:t>
            </a:r>
          </a:p>
          <a:p>
            <a:endParaRPr lang="en-US" dirty="0"/>
          </a:p>
          <a:p>
            <a:r>
              <a:rPr lang="en-US" dirty="0"/>
              <a:t>Finding risks</a:t>
            </a:r>
          </a:p>
          <a:p>
            <a:pPr lvl="1"/>
            <a:r>
              <a:rPr lang="en-US" dirty="0"/>
              <a:t>Explore mistakes with a critical eye</a:t>
            </a:r>
          </a:p>
          <a:p>
            <a:pPr lvl="1"/>
            <a:r>
              <a:rPr lang="en-US" dirty="0"/>
              <a:t>Imagine the worst thing that could happen</a:t>
            </a:r>
          </a:p>
          <a:p>
            <a:pPr lvl="1"/>
            <a:r>
              <a:rPr lang="en-US" dirty="0"/>
              <a:t>Set up reporting and prepare to react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7599CD-0DF4-4BED-A4A6-5F10D8DEABD1}"/>
              </a:ext>
            </a:extLst>
          </p:cNvPr>
          <p:cNvSpPr/>
          <p:nvPr/>
        </p:nvSpPr>
        <p:spPr>
          <a:xfrm>
            <a:off x="1647645" y="2439889"/>
            <a:ext cx="4209691" cy="283809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78C4BE-24C7-45AB-A800-D56AE10DF8F4}"/>
              </a:ext>
            </a:extLst>
          </p:cNvPr>
          <p:cNvSpPr/>
          <p:nvPr/>
        </p:nvSpPr>
        <p:spPr>
          <a:xfrm>
            <a:off x="1949569" y="2707307"/>
            <a:ext cx="2044461" cy="2053087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6DE079-7A6C-41E2-94E9-A8F76212B056}"/>
              </a:ext>
            </a:extLst>
          </p:cNvPr>
          <p:cNvSpPr txBox="1"/>
          <p:nvPr/>
        </p:nvSpPr>
        <p:spPr>
          <a:xfrm>
            <a:off x="2206682" y="4234184"/>
            <a:ext cx="154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Core Userbase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A37DD0-7B85-4D74-AD4E-90D6649F3544}"/>
              </a:ext>
            </a:extLst>
          </p:cNvPr>
          <p:cNvSpPr txBox="1"/>
          <p:nvPr/>
        </p:nvSpPr>
        <p:spPr>
          <a:xfrm>
            <a:off x="77460" y="2044588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FPR = 0.1%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FFD302-ECB4-4B67-94C4-F97193B3CAAC}"/>
              </a:ext>
            </a:extLst>
          </p:cNvPr>
          <p:cNvCxnSpPr>
            <a:cxnSpLocks/>
            <a:stCxn id="8" idx="3"/>
            <a:endCxn id="6" idx="1"/>
          </p:cNvCxnSpPr>
          <p:nvPr/>
        </p:nvCxnSpPr>
        <p:spPr>
          <a:xfrm>
            <a:off x="1289651" y="2229254"/>
            <a:ext cx="959322" cy="77872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925AA01-4EA6-4278-9D5D-2D38183053DC}"/>
              </a:ext>
            </a:extLst>
          </p:cNvPr>
          <p:cNvSpPr/>
          <p:nvPr/>
        </p:nvSpPr>
        <p:spPr>
          <a:xfrm>
            <a:off x="3045124" y="3081385"/>
            <a:ext cx="707366" cy="69128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65FFD8-FF1E-4303-B63E-F0961038A3D5}"/>
              </a:ext>
            </a:extLst>
          </p:cNvPr>
          <p:cNvSpPr txBox="1"/>
          <p:nvPr/>
        </p:nvSpPr>
        <p:spPr>
          <a:xfrm>
            <a:off x="3094877" y="3518015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Glasses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9A169E-8E0E-4B7A-B09A-BE757BBD3B0D}"/>
              </a:ext>
            </a:extLst>
          </p:cNvPr>
          <p:cNvSpPr txBox="1"/>
          <p:nvPr/>
        </p:nvSpPr>
        <p:spPr>
          <a:xfrm>
            <a:off x="3146394" y="1675256"/>
            <a:ext cx="1425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FPR = 10.1%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A978DD-1AC5-4825-8ADE-050E8240BCBB}"/>
              </a:ext>
            </a:extLst>
          </p:cNvPr>
          <p:cNvCxnSpPr>
            <a:cxnSpLocks/>
            <a:stCxn id="14" idx="2"/>
            <a:endCxn id="12" idx="0"/>
          </p:cNvCxnSpPr>
          <p:nvPr/>
        </p:nvCxnSpPr>
        <p:spPr>
          <a:xfrm flipH="1">
            <a:off x="3398807" y="2044588"/>
            <a:ext cx="460390" cy="103679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D5197E82-CE01-448D-99A0-60951ED187A3}"/>
              </a:ext>
            </a:extLst>
          </p:cNvPr>
          <p:cNvSpPr/>
          <p:nvPr/>
        </p:nvSpPr>
        <p:spPr>
          <a:xfrm>
            <a:off x="2359588" y="3084202"/>
            <a:ext cx="367632" cy="35927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87AFFD9-C8E3-48D0-A529-39F00C6F9E39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838200" y="3063737"/>
            <a:ext cx="1521388" cy="2001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36A27DF8-F5CE-4359-9852-7B062F7E7DB2}"/>
              </a:ext>
            </a:extLst>
          </p:cNvPr>
          <p:cNvSpPr/>
          <p:nvPr/>
        </p:nvSpPr>
        <p:spPr>
          <a:xfrm>
            <a:off x="2831710" y="3308797"/>
            <a:ext cx="367632" cy="35927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ABBC51-82EE-44A2-BCCA-0FFC501A9412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838200" y="3488434"/>
            <a:ext cx="199351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7F956DED-E3C3-45E1-84C8-ECB312AA08F4}"/>
              </a:ext>
            </a:extLst>
          </p:cNvPr>
          <p:cNvSpPr/>
          <p:nvPr/>
        </p:nvSpPr>
        <p:spPr>
          <a:xfrm>
            <a:off x="2938417" y="3585775"/>
            <a:ext cx="367632" cy="35927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10B09C0-80FC-480C-B44C-33344DDB6C8C}"/>
              </a:ext>
            </a:extLst>
          </p:cNvPr>
          <p:cNvCxnSpPr>
            <a:cxnSpLocks/>
            <a:endCxn id="30" idx="2"/>
          </p:cNvCxnSpPr>
          <p:nvPr/>
        </p:nvCxnSpPr>
        <p:spPr>
          <a:xfrm flipV="1">
            <a:off x="910169" y="3765412"/>
            <a:ext cx="2028248" cy="1479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C6F39ED1-80B8-4558-A803-6BE8AC32004E}"/>
              </a:ext>
            </a:extLst>
          </p:cNvPr>
          <p:cNvSpPr/>
          <p:nvPr/>
        </p:nvSpPr>
        <p:spPr>
          <a:xfrm>
            <a:off x="3337492" y="4119919"/>
            <a:ext cx="151384" cy="14794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892DAB7-F8E6-4F8E-B3D2-6A6561ECDE11}"/>
              </a:ext>
            </a:extLst>
          </p:cNvPr>
          <p:cNvSpPr/>
          <p:nvPr/>
        </p:nvSpPr>
        <p:spPr>
          <a:xfrm>
            <a:off x="2433263" y="3824029"/>
            <a:ext cx="442980" cy="44383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0C6C045-E0A0-4EA8-921E-4902532EDA99}"/>
              </a:ext>
            </a:extLst>
          </p:cNvPr>
          <p:cNvCxnSpPr>
            <a:cxnSpLocks/>
          </p:cNvCxnSpPr>
          <p:nvPr/>
        </p:nvCxnSpPr>
        <p:spPr>
          <a:xfrm flipV="1">
            <a:off x="1006806" y="4080816"/>
            <a:ext cx="1446929" cy="1820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B89CF22-F6C8-4169-84C6-73439224451D}"/>
              </a:ext>
            </a:extLst>
          </p:cNvPr>
          <p:cNvCxnSpPr>
            <a:cxnSpLocks/>
            <a:endCxn id="34" idx="3"/>
          </p:cNvCxnSpPr>
          <p:nvPr/>
        </p:nvCxnSpPr>
        <p:spPr>
          <a:xfrm flipV="1">
            <a:off x="1769312" y="4246195"/>
            <a:ext cx="1590350" cy="13882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8B90E1E-8009-4940-BA54-F3ABF501E13B}"/>
              </a:ext>
            </a:extLst>
          </p:cNvPr>
          <p:cNvSpPr txBox="1"/>
          <p:nvPr/>
        </p:nvSpPr>
        <p:spPr>
          <a:xfrm>
            <a:off x="200164" y="2784893"/>
            <a:ext cx="899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Skin Tone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3516DC1-35FF-40B2-B085-03E27062A146}"/>
              </a:ext>
            </a:extLst>
          </p:cNvPr>
          <p:cNvSpPr txBox="1"/>
          <p:nvPr/>
        </p:nvSpPr>
        <p:spPr>
          <a:xfrm>
            <a:off x="198476" y="3203476"/>
            <a:ext cx="899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Makeup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67528F-0522-4B99-8EBB-FC5A1724F7D8}"/>
              </a:ext>
            </a:extLst>
          </p:cNvPr>
          <p:cNvSpPr txBox="1"/>
          <p:nvPr/>
        </p:nvSpPr>
        <p:spPr>
          <a:xfrm>
            <a:off x="253518" y="3637272"/>
            <a:ext cx="899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Age &lt; 13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7B66005-9D0D-44B0-9250-3518B7877CDE}"/>
              </a:ext>
            </a:extLst>
          </p:cNvPr>
          <p:cNvSpPr txBox="1"/>
          <p:nvPr/>
        </p:nvSpPr>
        <p:spPr>
          <a:xfrm>
            <a:off x="252187" y="4058956"/>
            <a:ext cx="899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Backlight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77D0259-3A3F-4204-980C-C77E1217A2D2}"/>
              </a:ext>
            </a:extLst>
          </p:cNvPr>
          <p:cNvSpPr txBox="1"/>
          <p:nvPr/>
        </p:nvSpPr>
        <p:spPr>
          <a:xfrm>
            <a:off x="1098180" y="5644216"/>
            <a:ext cx="177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Something you never thought of…</a:t>
            </a:r>
          </a:p>
        </p:txBody>
      </p:sp>
    </p:spTree>
    <p:extLst>
      <p:ext uri="{BB962C8B-B14F-4D97-AF65-F5344CB8AC3E}">
        <p14:creationId xmlns:p14="http://schemas.microsoft.com/office/powerpoint/2010/main" val="16498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/>
      <p:bldP spid="14" grpId="0"/>
      <p:bldP spid="21" grpId="0" animBg="1"/>
      <p:bldP spid="27" grpId="0" animBg="1"/>
      <p:bldP spid="30" grpId="0" animBg="1"/>
      <p:bldP spid="34" grpId="0" animBg="1"/>
      <p:bldP spid="35" grpId="0" animBg="1"/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1177</Words>
  <Application>Microsoft Office PowerPoint</Application>
  <PresentationFormat>Widescreen</PresentationFormat>
  <Paragraphs>271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Mercury SSm A</vt:lpstr>
      <vt:lpstr>Office Theme</vt:lpstr>
      <vt:lpstr>ML Design Pattern: Corpus Centric Learning</vt:lpstr>
      <vt:lpstr>Corpus Centric Learning</vt:lpstr>
      <vt:lpstr>Case Study: Computer Vision</vt:lpstr>
      <vt:lpstr>Example of the Execution</vt:lpstr>
      <vt:lpstr>Getting Data</vt:lpstr>
      <vt:lpstr>Labeling Data</vt:lpstr>
      <vt:lpstr>Training with the Corpus</vt:lpstr>
      <vt:lpstr>Evaluating this Model/Data Architecture</vt:lpstr>
      <vt:lpstr>Verifying Model Quality</vt:lpstr>
      <vt:lpstr>Evolving a Corpus Based System</vt:lpstr>
      <vt:lpstr>Summary of Corpus Based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 Design Pattern: Corpus Based Learning</dc:title>
  <dc:creator>Geoff Hulten</dc:creator>
  <cp:lastModifiedBy>Geoff Hulten</cp:lastModifiedBy>
  <cp:revision>48</cp:revision>
  <dcterms:created xsi:type="dcterms:W3CDTF">2019-10-05T19:49:47Z</dcterms:created>
  <dcterms:modified xsi:type="dcterms:W3CDTF">2019-11-12T20:26:45Z</dcterms:modified>
</cp:coreProperties>
</file>